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1" r:id="rId6"/>
    <p:sldId id="262" r:id="rId7"/>
    <p:sldId id="266" r:id="rId8"/>
    <p:sldId id="265" r:id="rId9"/>
    <p:sldId id="263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8A0F92-83E5-4F83-862F-8D9CCAEA5EBC}" type="datetimeFigureOut">
              <a:rPr lang="cs-CZ" smtClean="0"/>
              <a:t>11.11.2012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277D97-E982-47D3-B396-AF4755B15F9C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277D97-E982-47D3-B396-AF4755B15F9C}" type="slidenum">
              <a:rPr lang="cs-CZ" smtClean="0"/>
              <a:t>2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vnoramenný trojúhelník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A8553464-864B-4682-B73C-F5349051C7A3}" type="datetimeFigureOut">
              <a:rPr lang="cs-CZ" smtClean="0"/>
              <a:pPr/>
              <a:t>11.11.2012</a:t>
            </a:fld>
            <a:endParaRPr lang="cs-CZ" dirty="0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cs-CZ" dirty="0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88E0257F-45FA-4F8D-A6A2-98DE0D653B0F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53464-864B-4682-B73C-F5349051C7A3}" type="datetimeFigureOut">
              <a:rPr lang="cs-CZ" smtClean="0"/>
              <a:pPr/>
              <a:t>11.11.2012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0257F-45FA-4F8D-A6A2-98DE0D653B0F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53464-864B-4682-B73C-F5349051C7A3}" type="datetimeFigureOut">
              <a:rPr lang="cs-CZ" smtClean="0"/>
              <a:pPr/>
              <a:t>11.11.2012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0257F-45FA-4F8D-A6A2-98DE0D653B0F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A8553464-864B-4682-B73C-F5349051C7A3}" type="datetimeFigureOut">
              <a:rPr lang="cs-CZ" smtClean="0"/>
              <a:pPr/>
              <a:t>11.11.2012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0257F-45FA-4F8D-A6A2-98DE0D653B0F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avoúhlý trojúhelník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ovnoramenný trojúhelník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A8553464-864B-4682-B73C-F5349051C7A3}" type="datetimeFigureOut">
              <a:rPr lang="cs-CZ" smtClean="0"/>
              <a:pPr/>
              <a:t>11.11.2012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88E0257F-45FA-4F8D-A6A2-98DE0D653B0F}" type="slidenum">
              <a:rPr lang="cs-CZ" smtClean="0"/>
              <a:pPr/>
              <a:t>‹#›</a:t>
            </a:fld>
            <a:endParaRPr lang="cs-CZ" dirty="0"/>
          </a:p>
        </p:txBody>
      </p:sp>
      <p:cxnSp>
        <p:nvCxnSpPr>
          <p:cNvPr id="11" name="Přímá spojovací čára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ovací čára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8553464-864B-4682-B73C-F5349051C7A3}" type="datetimeFigureOut">
              <a:rPr lang="cs-CZ" smtClean="0"/>
              <a:pPr/>
              <a:t>11.11.2012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8E0257F-45FA-4F8D-A6A2-98DE0D653B0F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8553464-864B-4682-B73C-F5349051C7A3}" type="datetimeFigureOut">
              <a:rPr lang="cs-CZ" smtClean="0"/>
              <a:pPr/>
              <a:t>11.11.2012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88E0257F-45FA-4F8D-A6A2-98DE0D653B0F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53464-864B-4682-B73C-F5349051C7A3}" type="datetimeFigureOut">
              <a:rPr lang="cs-CZ" smtClean="0"/>
              <a:pPr/>
              <a:t>11.11.2012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0257F-45FA-4F8D-A6A2-98DE0D653B0F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8553464-864B-4682-B73C-F5349051C7A3}" type="datetimeFigureOut">
              <a:rPr lang="cs-CZ" smtClean="0"/>
              <a:pPr/>
              <a:t>11.11.2012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8E0257F-45FA-4F8D-A6A2-98DE0D653B0F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A8553464-864B-4682-B73C-F5349051C7A3}" type="datetimeFigureOut">
              <a:rPr lang="cs-CZ" smtClean="0"/>
              <a:pPr/>
              <a:t>11.11.2012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88E0257F-45FA-4F8D-A6A2-98DE0D653B0F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dirty="0" smtClean="0"/>
              <a:t>Klepnutím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A8553464-864B-4682-B73C-F5349051C7A3}" type="datetimeFigureOut">
              <a:rPr lang="cs-CZ" smtClean="0"/>
              <a:pPr/>
              <a:t>11.11.2012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88E0257F-45FA-4F8D-A6A2-98DE0D653B0F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ravoúhlý trojúhelník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Přímá spojovací čára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ovací čára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8553464-864B-4682-B73C-F5349051C7A3}" type="datetimeFigureOut">
              <a:rPr lang="cs-CZ" smtClean="0"/>
              <a:pPr/>
              <a:t>11.11.2012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8E0257F-45FA-4F8D-A6A2-98DE0D653B0F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71472" y="1571612"/>
            <a:ext cx="8062912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cs-CZ" sz="6000" dirty="0" smtClean="0">
                <a:latin typeface="Jokerman" pitchFamily="82" charset="0"/>
              </a:rPr>
              <a:t>MICROSOFT WORD</a:t>
            </a:r>
            <a:br>
              <a:rPr lang="cs-CZ" sz="6000" dirty="0" smtClean="0">
                <a:latin typeface="Jokerman" pitchFamily="82" charset="0"/>
              </a:rPr>
            </a:br>
            <a:endParaRPr lang="cs-CZ" sz="6000" dirty="0">
              <a:latin typeface="Jokerman" pitchFamily="82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11560" y="3212976"/>
            <a:ext cx="8062912" cy="1752600"/>
          </a:xfrm>
        </p:spPr>
        <p:txBody>
          <a:bodyPr/>
          <a:lstStyle/>
          <a:p>
            <a:pPr algn="l"/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3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kerman" pitchFamily="82" charset="0"/>
              </a:rPr>
              <a:t>ÚVOD-</a:t>
            </a:r>
            <a:r>
              <a:rPr lang="cs-CZ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kerman" pitchFamily="82" charset="0"/>
              </a:rPr>
              <a:t>microsoft</a:t>
            </a:r>
            <a:r>
              <a:rPr lang="cs-CZ" dirty="0" smtClean="0">
                <a:latin typeface="Jokerman" pitchFamily="82" charset="0"/>
              </a:rPr>
              <a:t> </a:t>
            </a:r>
            <a:r>
              <a:rPr lang="cs-CZ" dirty="0" err="1" smtClean="0">
                <a:latin typeface="Jokerman" pitchFamily="82" charset="0"/>
              </a:rPr>
              <a:t>word</a:t>
            </a:r>
            <a:endParaRPr lang="cs-CZ" dirty="0">
              <a:latin typeface="Jokerman" pitchFamily="82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je </a:t>
            </a:r>
            <a:r>
              <a:rPr lang="cs-CZ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program od </a:t>
            </a:r>
            <a:r>
              <a:rPr lang="cs-CZ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firmy Microsoft</a:t>
            </a:r>
          </a:p>
          <a:p>
            <a:r>
              <a:rPr lang="cs-CZ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jeho první verzi vytvořil v roce 1983 programátor Richard Brodie pro společnost </a:t>
            </a:r>
            <a:r>
              <a:rPr lang="cs-CZ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IBM</a:t>
            </a:r>
            <a:r>
              <a:rPr lang="cs-CZ" sz="2400" dirty="0" smtClean="0"/>
              <a:t> </a:t>
            </a:r>
            <a:r>
              <a:rPr lang="cs-CZ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(tato verze běžela pod operačním systémem </a:t>
            </a:r>
            <a:r>
              <a:rPr lang="cs-CZ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DOS)</a:t>
            </a:r>
            <a:endParaRPr lang="cs-CZ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cs-CZ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roku 1989 byl vytvořen první Word běžící pod OS Microsoft </a:t>
            </a:r>
            <a:r>
              <a:rPr lang="cs-CZ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Windows</a:t>
            </a:r>
            <a:endParaRPr lang="cs-CZ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latin typeface="Jokerman" pitchFamily="82" charset="0"/>
              </a:rPr>
              <a:t>Logo</a:t>
            </a:r>
            <a:endParaRPr lang="cs-CZ" dirty="0">
              <a:latin typeface="Jokerman" pitchFamily="82" charset="0"/>
            </a:endParaRPr>
          </a:p>
        </p:txBody>
      </p:sp>
      <p:pic>
        <p:nvPicPr>
          <p:cNvPr id="9" name="Zástupný symbol pro obsah 8" descr="untitled.bmp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21005792">
            <a:off x="1321126" y="2024138"/>
            <a:ext cx="3044411" cy="3166141"/>
          </a:xfrm>
        </p:spPr>
      </p:pic>
      <p:pic>
        <p:nvPicPr>
          <p:cNvPr id="8" name="Zástupný symbol pro obsah 7" descr="word-logo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 rot="530767">
            <a:off x="5090654" y="1931429"/>
            <a:ext cx="3250794" cy="3250794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4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4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dirty="0" smtClean="0">
                <a:latin typeface="Jokerman" pitchFamily="82" charset="0"/>
              </a:rPr>
              <a:t/>
            </a:r>
            <a:br>
              <a:rPr lang="cs-CZ" dirty="0" smtClean="0">
                <a:latin typeface="Jokerman" pitchFamily="82" charset="0"/>
              </a:rPr>
            </a:br>
            <a:r>
              <a:rPr lang="cs-CZ" dirty="0" smtClean="0">
                <a:latin typeface="Jokerman" pitchFamily="82" charset="0"/>
              </a:rPr>
              <a:t/>
            </a:r>
            <a:br>
              <a:rPr lang="cs-CZ" dirty="0" smtClean="0">
                <a:latin typeface="Jokerman" pitchFamily="82" charset="0"/>
              </a:rPr>
            </a:br>
            <a:r>
              <a:rPr lang="cs-CZ" sz="5300" dirty="0" smtClean="0">
                <a:latin typeface="Jokerman" pitchFamily="82" charset="0"/>
              </a:rPr>
              <a:t>V</a:t>
            </a:r>
            <a:r>
              <a:rPr lang="cs-CZ" sz="5300" dirty="0" smtClean="0">
                <a:latin typeface="Jokerman" pitchFamily="82" charset="0"/>
              </a:rPr>
              <a:t>erze</a:t>
            </a:r>
            <a:r>
              <a:rPr lang="cs-CZ" dirty="0" smtClean="0">
                <a:latin typeface="Jokerman" pitchFamily="82" charset="0"/>
              </a:rPr>
              <a:t/>
            </a:r>
            <a:br>
              <a:rPr lang="cs-CZ" dirty="0" smtClean="0">
                <a:latin typeface="Jokerman" pitchFamily="82" charset="0"/>
              </a:rPr>
            </a:br>
            <a:endParaRPr lang="cs-CZ" dirty="0">
              <a:solidFill>
                <a:schemeClr val="accent3"/>
              </a:solidFill>
              <a:latin typeface="Jokerman" pitchFamily="82" charset="0"/>
            </a:endParaRPr>
          </a:p>
        </p:txBody>
      </p:sp>
      <p:sp>
        <p:nvSpPr>
          <p:cNvPr id="4" name="Podnadpis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cs-CZ" sz="4000" b="1" dirty="0" smtClean="0">
                <a:solidFill>
                  <a:schemeClr val="accent3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kerman" pitchFamily="82" charset="0"/>
              </a:rPr>
              <a:t>   Microsoft </a:t>
            </a:r>
            <a:r>
              <a:rPr lang="cs-CZ" sz="4000" b="1" dirty="0" smtClean="0">
                <a:solidFill>
                  <a:schemeClr val="accent3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kerman" pitchFamily="82" charset="0"/>
              </a:rPr>
              <a:t>Word 2003</a:t>
            </a:r>
            <a:r>
              <a:rPr lang="cs-CZ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kerman" pitchFamily="82" charset="0"/>
              </a:rPr>
              <a:t/>
            </a:r>
            <a:br>
              <a:rPr lang="cs-CZ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kerman" pitchFamily="82" charset="0"/>
              </a:rPr>
            </a:br>
            <a:r>
              <a:rPr lang="cs-CZ" sz="40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kerman" pitchFamily="82" charset="0"/>
              </a:rPr>
              <a:t/>
            </a:r>
            <a:br>
              <a:rPr lang="cs-CZ" sz="40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kerman" pitchFamily="82" charset="0"/>
              </a:rPr>
            </a:br>
            <a:r>
              <a:rPr lang="cs-CZ" sz="40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kerman" pitchFamily="82" charset="0"/>
              </a:rPr>
              <a:t>Microsoft Word 2007</a:t>
            </a:r>
            <a:r>
              <a:rPr lang="cs-CZ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kerman" pitchFamily="82" charset="0"/>
              </a:rPr>
              <a:t/>
            </a:r>
            <a:br>
              <a:rPr lang="cs-CZ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kerman" pitchFamily="82" charset="0"/>
              </a:rPr>
            </a:br>
            <a:r>
              <a:rPr lang="cs-CZ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kerman" pitchFamily="82" charset="0"/>
              </a:rPr>
              <a:t/>
            </a:r>
            <a:br>
              <a:rPr lang="cs-CZ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kerman" pitchFamily="82" charset="0"/>
              </a:rPr>
            </a:br>
            <a:r>
              <a:rPr lang="cs-CZ" sz="40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kerman" pitchFamily="82" charset="0"/>
              </a:rPr>
              <a:t>Microsoft Word 2010</a:t>
            </a:r>
            <a:r>
              <a:rPr lang="cs-CZ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kerman" pitchFamily="82" charset="0"/>
              </a:rPr>
              <a:t/>
            </a:r>
            <a:br>
              <a:rPr lang="cs-CZ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kerman" pitchFamily="82" charset="0"/>
              </a:rPr>
            </a:br>
            <a:r>
              <a:rPr lang="cs-CZ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kerman" pitchFamily="82" charset="0"/>
              </a:rPr>
              <a:t/>
            </a:r>
            <a:br>
              <a:rPr lang="cs-CZ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kerman" pitchFamily="82" charset="0"/>
              </a:rPr>
            </a:br>
            <a:r>
              <a:rPr lang="cs-CZ" sz="40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kerman" pitchFamily="82" charset="0"/>
              </a:rPr>
              <a:t>Microsoft Word 2013</a:t>
            </a:r>
            <a:endParaRPr lang="cs-CZ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285720" y="785794"/>
            <a:ext cx="8062912" cy="1470025"/>
          </a:xfrm>
        </p:spPr>
        <p:txBody>
          <a:bodyPr>
            <a:normAutofit/>
          </a:bodyPr>
          <a:lstStyle/>
          <a:p>
            <a:pPr algn="ctr"/>
            <a:r>
              <a:rPr lang="cs-CZ" sz="4800" dirty="0" smtClean="0">
                <a:latin typeface="Jokerman" pitchFamily="82" charset="0"/>
              </a:rPr>
              <a:t>TYPOGRAFIE</a:t>
            </a:r>
            <a:endParaRPr lang="cs-CZ" sz="4800" dirty="0">
              <a:latin typeface="Jokerman" pitchFamily="82" charset="0"/>
            </a:endParaRP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kerman" pitchFamily="82" charset="0"/>
              </a:rPr>
              <a:t>Typografická pravidla</a:t>
            </a:r>
            <a:endParaRPr lang="cs-CZ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Jokerman" pitchFamily="82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xit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latin typeface="Jokerman" pitchFamily="82" charset="0"/>
              </a:rPr>
              <a:t>Typografická pravidla</a:t>
            </a:r>
            <a:endParaRPr lang="cs-CZ" dirty="0">
              <a:latin typeface="Jokerman" pitchFamily="82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Při psaní textů dodržujeme základní typografická pravidla, aby text vypadal dobře, aby se dobře četl a abychom se vyhnuli chybám v sazbě textu (tj. jak má tištěný text vypadat). </a:t>
            </a:r>
          </a:p>
          <a:p>
            <a:r>
              <a:rPr lang="cs-CZ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Jejich dodržováním snadno dosáhneme profesionálního </a:t>
            </a:r>
            <a:r>
              <a:rPr lang="cs-CZ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vzhledu daného textu.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800" b="1" dirty="0" smtClean="0">
                <a:latin typeface="Curlz MT" pitchFamily="82" charset="0"/>
              </a:rPr>
              <a:t>Typografická pravidla</a:t>
            </a:r>
            <a:endParaRPr lang="cs-CZ" sz="4800" b="1" dirty="0">
              <a:latin typeface="Curlz MT" pitchFamily="82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cs-CZ" dirty="0" smtClean="0">
                <a:latin typeface="Comic Sans MS" pitchFamily="66" charset="0"/>
              </a:rPr>
              <a:t>Volba písma -</a:t>
            </a:r>
            <a:r>
              <a:rPr lang="cs-CZ" dirty="0" smtClean="0"/>
              <a:t> </a:t>
            </a:r>
            <a:r>
              <a:rPr lang="cs-CZ" dirty="0" smtClean="0">
                <a:solidFill>
                  <a:schemeClr val="accent1"/>
                </a:solidFill>
                <a:latin typeface="Bradley Hand ITC" pitchFamily="66" charset="0"/>
              </a:rPr>
              <a:t>a</a:t>
            </a:r>
            <a:r>
              <a:rPr lang="cs-CZ" dirty="0" smtClean="0">
                <a:solidFill>
                  <a:schemeClr val="accent1"/>
                </a:solidFill>
              </a:rPr>
              <a:t> </a:t>
            </a:r>
            <a:r>
              <a:rPr lang="cs-CZ" dirty="0" err="1" smtClean="0">
                <a:solidFill>
                  <a:schemeClr val="accent1"/>
                </a:solidFill>
                <a:latin typeface="Bauhaus 93" pitchFamily="82" charset="0"/>
              </a:rPr>
              <a:t>a</a:t>
            </a:r>
            <a:r>
              <a:rPr lang="cs-CZ" dirty="0" smtClean="0">
                <a:solidFill>
                  <a:schemeClr val="accent1"/>
                </a:solidFill>
              </a:rPr>
              <a:t> </a:t>
            </a:r>
            <a:r>
              <a:rPr lang="cs-CZ" dirty="0" err="1" smtClean="0">
                <a:solidFill>
                  <a:schemeClr val="accent1"/>
                </a:solidFill>
                <a:latin typeface="Brush Script MT" pitchFamily="66" charset="0"/>
              </a:rPr>
              <a:t>a</a:t>
            </a:r>
            <a:r>
              <a:rPr lang="cs-CZ" dirty="0" smtClean="0">
                <a:solidFill>
                  <a:schemeClr val="accent1"/>
                </a:solidFill>
                <a:latin typeface="Brush Script MT" pitchFamily="66" charset="0"/>
              </a:rPr>
              <a:t> </a:t>
            </a:r>
            <a:r>
              <a:rPr lang="cs-CZ" dirty="0" err="1" smtClean="0">
                <a:solidFill>
                  <a:schemeClr val="accent1"/>
                </a:solidFill>
              </a:rPr>
              <a:t>a</a:t>
            </a:r>
            <a:endParaRPr lang="cs-CZ" dirty="0" smtClean="0">
              <a:solidFill>
                <a:schemeClr val="accent1"/>
              </a:solidFill>
            </a:endParaRPr>
          </a:p>
          <a:p>
            <a:r>
              <a:rPr lang="cs-CZ" dirty="0" smtClean="0">
                <a:latin typeface="Comic Sans MS" pitchFamily="66" charset="0"/>
              </a:rPr>
              <a:t>Mezery – </a:t>
            </a:r>
            <a:r>
              <a:rPr lang="cs-CZ" dirty="0" smtClean="0">
                <a:solidFill>
                  <a:schemeClr val="accent1"/>
                </a:solidFill>
                <a:latin typeface="Vladimir Script" pitchFamily="66" charset="0"/>
              </a:rPr>
              <a:t>s e c u n d a</a:t>
            </a:r>
            <a:r>
              <a:rPr lang="cs-CZ" dirty="0" smtClean="0">
                <a:latin typeface="Comic Sans MS" pitchFamily="66" charset="0"/>
              </a:rPr>
              <a:t> </a:t>
            </a:r>
            <a:r>
              <a:rPr lang="cs-CZ" dirty="0" smtClean="0">
                <a:solidFill>
                  <a:srgbClr val="FF0000"/>
                </a:solidFill>
                <a:latin typeface="Comic Sans MS" pitchFamily="66" charset="0"/>
              </a:rPr>
              <a:t>          </a:t>
            </a:r>
          </a:p>
          <a:p>
            <a:r>
              <a:rPr lang="cs-CZ" dirty="0" smtClean="0">
                <a:latin typeface="Comic Sans MS" pitchFamily="66" charset="0"/>
              </a:rPr>
              <a:t>Enter a odstavce </a:t>
            </a:r>
          </a:p>
          <a:p>
            <a:r>
              <a:rPr lang="cs-CZ" dirty="0" smtClean="0">
                <a:latin typeface="Comic Sans MS" pitchFamily="66" charset="0"/>
              </a:rPr>
              <a:t>Nadpisy – </a:t>
            </a:r>
            <a:r>
              <a:rPr lang="cs-CZ" dirty="0" smtClean="0">
                <a:solidFill>
                  <a:schemeClr val="accent1"/>
                </a:solidFill>
                <a:latin typeface="Blackadder ITC" pitchFamily="82" charset="0"/>
              </a:rPr>
              <a:t>Typografická pravidla</a:t>
            </a:r>
          </a:p>
          <a:p>
            <a:r>
              <a:rPr lang="cs-CZ" dirty="0" smtClean="0">
                <a:latin typeface="Comic Sans MS" pitchFamily="66" charset="0"/>
              </a:rPr>
              <a:t>Dělení slov – </a:t>
            </a:r>
            <a:r>
              <a:rPr lang="cs-CZ" dirty="0" smtClean="0">
                <a:solidFill>
                  <a:schemeClr val="accent1"/>
                </a:solidFill>
                <a:latin typeface="Comic Sans MS" pitchFamily="66" charset="0"/>
              </a:rPr>
              <a:t>můžeme-li</a:t>
            </a:r>
          </a:p>
          <a:p>
            <a:r>
              <a:rPr lang="cs-CZ" dirty="0" smtClean="0">
                <a:latin typeface="Comic Sans MS" pitchFamily="66" charset="0"/>
              </a:rPr>
              <a:t>Mezery u interpunkce – </a:t>
            </a:r>
            <a:r>
              <a:rPr lang="cs-CZ" dirty="0" smtClean="0">
                <a:solidFill>
                  <a:schemeClr val="accent1"/>
                </a:solidFill>
                <a:latin typeface="Harlow Solid Italic" pitchFamily="82" charset="0"/>
                <a:cs typeface="FrankRuehl" pitchFamily="34" charset="-79"/>
              </a:rPr>
              <a:t>Ahoj Franto, jak…</a:t>
            </a:r>
          </a:p>
          <a:p>
            <a:r>
              <a:rPr lang="cs-CZ" dirty="0" smtClean="0">
                <a:latin typeface="Comic Sans MS" pitchFamily="66" charset="0"/>
              </a:rPr>
              <a:t>Závorky – </a:t>
            </a:r>
            <a:r>
              <a:rPr lang="cs-CZ" dirty="0" smtClean="0">
                <a:solidFill>
                  <a:schemeClr val="accent1"/>
                </a:solidFill>
                <a:latin typeface="Comic Sans MS" pitchFamily="66" charset="0"/>
              </a:rPr>
              <a:t>(2+4+9)</a:t>
            </a:r>
          </a:p>
          <a:p>
            <a:r>
              <a:rPr lang="cs-CZ" dirty="0" smtClean="0">
                <a:latin typeface="Comic Sans MS" pitchFamily="66" charset="0"/>
              </a:rPr>
              <a:t>Uvozovky – </a:t>
            </a:r>
            <a:r>
              <a:rPr lang="cs-CZ" sz="3600" dirty="0" smtClean="0">
                <a:solidFill>
                  <a:schemeClr val="accent1"/>
                </a:solidFill>
                <a:latin typeface="Algerian" pitchFamily="82" charset="0"/>
              </a:rPr>
              <a:t>„</a:t>
            </a:r>
            <a:r>
              <a:rPr lang="cs-CZ" sz="3600" dirty="0" err="1" smtClean="0">
                <a:solidFill>
                  <a:schemeClr val="accent1"/>
                </a:solidFill>
                <a:latin typeface="Algerian" pitchFamily="82" charset="0"/>
              </a:rPr>
              <a:t>Pue</a:t>
            </a:r>
            <a:r>
              <a:rPr lang="cs-CZ" sz="3600" dirty="0" smtClean="0">
                <a:solidFill>
                  <a:schemeClr val="accent1"/>
                </a:solidFill>
                <a:latin typeface="Algerian" pitchFamily="82" charset="0"/>
              </a:rPr>
              <a:t> de </a:t>
            </a:r>
            <a:r>
              <a:rPr lang="cs-CZ" sz="3600" dirty="0" err="1" smtClean="0">
                <a:solidFill>
                  <a:schemeClr val="accent1"/>
                </a:solidFill>
                <a:latin typeface="Algerian" pitchFamily="82" charset="0"/>
              </a:rPr>
              <a:t>securamente</a:t>
            </a:r>
            <a:r>
              <a:rPr lang="cs-CZ" sz="3600" dirty="0" smtClean="0">
                <a:solidFill>
                  <a:schemeClr val="accent1"/>
                </a:solidFill>
                <a:latin typeface="Algerian" pitchFamily="82" charset="0"/>
              </a:rPr>
              <a:t>“</a:t>
            </a:r>
            <a:endParaRPr lang="cs-CZ" dirty="0" smtClean="0">
              <a:solidFill>
                <a:schemeClr val="accent1"/>
              </a:solidFill>
              <a:latin typeface="Algerian" pitchFamily="82" charset="0"/>
            </a:endParaRPr>
          </a:p>
          <a:p>
            <a:endParaRPr lang="cs-CZ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latin typeface="Jokerman" pitchFamily="82" charset="0"/>
              </a:rPr>
              <a:t>Kvíz</a:t>
            </a:r>
            <a:endParaRPr lang="cs-CZ" dirty="0">
              <a:latin typeface="Jokerman" pitchFamily="82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dirty="0" smtClean="0">
                <a:latin typeface="Comic Sans MS" pitchFamily="66" charset="0"/>
              </a:rPr>
              <a:t>1) Co je to Microsoft Word ?</a:t>
            </a:r>
          </a:p>
          <a:p>
            <a:r>
              <a:rPr lang="cs-CZ" sz="2400" dirty="0" smtClean="0">
                <a:latin typeface="Comic Sans MS" pitchFamily="66" charset="0"/>
              </a:rPr>
              <a:t>2) Jaká je nejnovější verze Wordu?</a:t>
            </a:r>
          </a:p>
          <a:p>
            <a:r>
              <a:rPr lang="cs-CZ" sz="2400" dirty="0" smtClean="0">
                <a:latin typeface="Comic Sans MS" pitchFamily="66" charset="0"/>
              </a:rPr>
              <a:t>3) K čemu používáme Microsoft Word ?</a:t>
            </a:r>
          </a:p>
          <a:p>
            <a:r>
              <a:rPr lang="cs-CZ" sz="2400" dirty="0" smtClean="0">
                <a:latin typeface="Comic Sans MS" pitchFamily="66" charset="0"/>
              </a:rPr>
              <a:t>4) Jak vypadá logo Wordu?</a:t>
            </a:r>
          </a:p>
          <a:p>
            <a:r>
              <a:rPr lang="cs-CZ" sz="2400" dirty="0" smtClean="0">
                <a:latin typeface="Comic Sans MS" pitchFamily="66" charset="0"/>
              </a:rPr>
              <a:t>5) Čeho docílíme dodržováním typografických pravidel?</a:t>
            </a:r>
          </a:p>
          <a:p>
            <a:r>
              <a:rPr lang="cs-CZ" sz="2400" dirty="0" smtClean="0">
                <a:latin typeface="Comic Sans MS" pitchFamily="66" charset="0"/>
              </a:rPr>
              <a:t>6) Vyjmenujte 5 typografických pravidel</a:t>
            </a:r>
          </a:p>
          <a:p>
            <a:endParaRPr lang="cs-CZ" sz="24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latin typeface="Jokerman" pitchFamily="82" charset="0"/>
              </a:rPr>
              <a:t>KONEC</a:t>
            </a:r>
            <a:endParaRPr lang="cs-CZ" dirty="0">
              <a:latin typeface="Jokerman" pitchFamily="82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Děkujeme za vaší (ne)pozornost </a:t>
            </a:r>
            <a:r>
              <a:rPr lang="cs-CZ" dirty="0" smtClean="0">
                <a:sym typeface="Wingdings" pitchFamily="2" charset="2"/>
              </a:rPr>
              <a:t></a:t>
            </a:r>
          </a:p>
          <a:p>
            <a:r>
              <a:rPr lang="cs-CZ" dirty="0" smtClean="0">
                <a:sym typeface="Wingdings" pitchFamily="2" charset="2"/>
              </a:rPr>
              <a:t>Vytvořily : </a:t>
            </a:r>
            <a:r>
              <a:rPr lang="cs-CZ" dirty="0" err="1" smtClean="0">
                <a:sym typeface="Wingdings" pitchFamily="2" charset="2"/>
              </a:rPr>
              <a:t>Hejcmanová</a:t>
            </a:r>
            <a:r>
              <a:rPr lang="cs-CZ" dirty="0" smtClean="0">
                <a:sym typeface="Wingdings" pitchFamily="2" charset="2"/>
              </a:rPr>
              <a:t> Kateřina,</a:t>
            </a:r>
            <a:r>
              <a:rPr lang="cs-CZ" dirty="0" err="1" smtClean="0">
                <a:sym typeface="Wingdings" pitchFamily="2" charset="2"/>
              </a:rPr>
              <a:t>Hápová</a:t>
            </a:r>
            <a:r>
              <a:rPr lang="cs-CZ" dirty="0" smtClean="0">
                <a:sym typeface="Wingdings" pitchFamily="2" charset="2"/>
              </a:rPr>
              <a:t> Petra, Vlášková Andrea, </a:t>
            </a:r>
            <a:r>
              <a:rPr lang="cs-CZ" dirty="0" err="1" smtClean="0">
                <a:sym typeface="Wingdings" pitchFamily="2" charset="2"/>
              </a:rPr>
              <a:t>Lamichová</a:t>
            </a:r>
            <a:r>
              <a:rPr lang="cs-CZ" dirty="0" smtClean="0">
                <a:sym typeface="Wingdings" pitchFamily="2" charset="2"/>
              </a:rPr>
              <a:t> Bára  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2.96296E-6 C -0.00712 0.00972 -0.01268 0.01273 -0.02136 0.01921 C -0.02813 0.02407 -0.03438 0.03171 -0.04167 0.03495 C -0.04913 0.04931 -0.03906 0.03171 -0.04757 0.04144 C -0.05156 0.0456 -0.05174 0.05 -0.05712 0.05255 C -0.075 0.07639 -0.09288 0.09884 -0.10834 0.12523 C -0.11459 0.13611 -0.1217 0.14745 -0.12743 0.15857 C -0.13247 0.16875 -0.13646 0.18056 -0.14288 0.18912 C -0.14462 0.1956 -0.14705 0.20093 -0.15 0.20648 C -0.15365 0.22083 -0.16285 0.23357 -0.1691 0.2463 C -0.17031 0.24838 -0.17049 0.25162 -0.17136 0.25417 C -0.17309 0.25857 -0.1757 0.2625 -0.17743 0.2669 C -0.18021 0.27361 -0.18143 0.28056 -0.18334 0.2875 C -0.19028 0.31181 -0.18125 0.27546 -0.18802 0.30023 C -0.19063 0.30995 -0.19167 0.3206 -0.1941 0.33032 C -0.19497 0.33889 -0.19601 0.34722 -0.19757 0.35556 C -0.1967 0.38588 -0.19809 0.39005 -0.1941 0.41296 C -0.1934 0.41667 -0.19254 0.42037 -0.19167 0.42384 C -0.19045 0.4287 -0.18802 0.43819 -0.18802 0.43819 C -0.18733 0.44884 -0.1882 0.45972 -0.18577 0.46968 C -0.18316 0.48056 -0.17795 0.49375 -0.17379 0.50324 C -0.16875 0.51458 -0.1684 0.52222 -0.16181 0.53357 C -0.15695 0.5419 -0.15434 0.55116 -0.14757 0.55718 C -0.13577 0.58009 -0.1125 0.60093 -0.0941 0.61296 C -0.08924 0.6162 -0.08386 0.6213 -0.07847 0.62222 C -0.06024 0.62616 -0.04254 0.62616 -0.02379 0.62708 C 0.0217 0.62616 0.07344 0.63032 0.1191 0.61296 C 0.12448 0.60764 0.12951 0.60301 0.13576 0.60023 C 0.14045 0.59375 0.14844 0.58843 0.15486 0.58565 C 0.15816 0.58009 0.1717 0.56597 0.17743 0.56366 C 0.18489 0.55556 0.19444 0.55324 0.20243 0.5463 C 0.20903 0.54028 0.21614 0.53472 0.22239 0.5287 C 0.22916 0.52222 0.23455 0.51574 0.24288 0.51296 C 0.25069 0.50417 0.26146 0.50139 0.27031 0.49375 C 0.27153 0.49167 0.27239 0.48935 0.27378 0.48727 C 0.27587 0.48495 0.2809 0.48079 0.2809 0.48079 C 0.28177 0.4794 0.28229 0.47778 0.28333 0.47639 C 0.28437 0.47477 0.28594 0.47454 0.28698 0.47315 C 0.29826 0.45602 0.28541 0.46968 0.29653 0.4588 C 0.29948 0.45278 0.30607 0.44722 0.31076 0.44306 C 0.3151 0.43426 0.31996 0.42593 0.32257 0.41597 C 0.32465 0.40857 0.32535 0.40185 0.32864 0.39537 C 0.3316 0.37963 0.33524 0.36528 0.33698 0.34931 C 0.33663 0.31644 0.33646 0.2838 0.33576 0.25093 C 0.33541 0.23634 0.33073 0.22199 0.32864 0.2081 C 0.32604 0.19144 0.32222 0.17616 0.31319 0.16366 C 0.31076 0.15394 0.31371 0.16343 0.30833 0.15394 C 0.3033 0.14583 0.30121 0.14213 0.29531 0.13519 C 0.29149 0.13056 0.28906 0.12384 0.28455 0.12083 C 0.27743 0.11597 0.27031 0.11134 0.26319 0.10648 C 0.26163 0.10556 0.26094 0.10301 0.25955 0.10185 C 0.25816 0.10046 0.25642 0.09954 0.25486 0.09838 C 0.24913 0.09514 0.24271 0.09398 0.23698 0.09051 C 0.22812 0.08565 0.21892 0.07986 0.20955 0.07801 C 0.20121 0.07222 0.19219 0.07037 0.18333 0.06667 C 0.17899 0.06505 0.17031 0.06204 0.17031 0.06204 C 0.16007 0.05278 0.14531 0.04977 0.13333 0.04769 C 0.11389 0.04815 0.09444 0.04838 0.075 0.04931 C 0.07222 0.04954 0.06944 0.04977 0.06666 0.05093 C 0.06423 0.05139 0.06198 0.05394 0.05955 0.05417 C 0.05243 0.0544 0.04531 0.05532 0.03819 0.05579 C 0.02309 0.06505 0.00833 0.07708 -0.00834 0.08102 C -0.01632 0.08634 -0.02327 0.08912 -0.03212 0.09051 C -0.05018 0.10556 -0.07448 0.09792 -0.0941 0.08912 C -0.10209 0.08171 -0.10365 0.0831 -0.11181 0.07801 C -0.1217 0.0713 -0.10938 0.07732 -0.1191 0.07315 C -0.12726 0.05648 -0.11476 0.08032 -0.125 0.06505 C -0.13368 0.05208 -0.14445 0.03264 -0.14879 0.01597 C -0.1507 0.00857 -0.15313 0.00023 -0.1559 -0.00625 C -0.15729 -0.00949 -0.16077 -0.01574 -0.16077 -0.01574 C -0.1625 -0.02338 -0.16337 -0.02847 -0.16667 -0.03472 C -0.16962 -0.04606 -0.16771 -0.04143 -0.17136 -0.04907 C -0.17031 -0.0963 -0.17691 -0.13843 -0.14514 -0.16643 C -0.14011 -0.17083 -0.13646 -0.175 -0.1309 -0.17755 C -0.12431 -0.18426 -0.12049 -0.18866 -0.11302 -0.1919 C -0.10643 -0.19884 -0.09913 -0.20301 -0.09167 -0.20787 C -0.0875 -0.21065 -0.07847 -0.21412 -0.07847 -0.21412 C -0.06493 -0.22523 -0.04774 -0.23032 -0.03212 -0.2331 C -0.01997 -0.24143 -0.00486 -0.24282 0.00833 -0.24745 C 0.12153 -0.24583 0.0842 -0.26181 0.12621 -0.24259 C 0.15399 -0.22986 0.11111 -0.24838 0.13455 -0.23634 C 0.14062 -0.23333 0.13923 -0.23634 0.1441 -0.2331 C 0.15295 -0.22731 0.16232 -0.21736 0.17031 -0.20926 C 0.20087 -0.17824 0.1566 -0.21829 0.18437 -0.19352 C 0.18576 -0.19236 0.18819 -0.19028 0.18819 -0.19028 C 0.19375 -0.17893 0.19219 -0.18449 0.1941 -0.17454 C 0.19375 -0.16505 0.19392 -0.15532 0.19271 -0.14583 C 0.19253 -0.14329 0.18281 -0.12338 0.18194 -0.12199 C 0.17587 -0.10972 0.17031 -0.09768 0.16076 -0.08866 C 0.15729 -0.08565 0.15139 -0.08565 0.14757 -0.08426 C 0.14514 -0.08333 0.14288 -0.08102 0.14045 -0.08102 C 0.11302 -0.08032 0.08576 -0.07963 0.05833 -0.07917 C 0.04791 -0.07847 0.02153 -0.08125 0.01076 -0.0713 C 0.00312 -0.05602 0.0151 -0.07893 0.00364 -0.06181 C 0.00173 -0.05903 -0.00122 -0.05231 -0.00122 -0.05231 C -0.00313 -0.04005 -0.00139 -0.04815 -0.00469 -0.03634 C -0.00556 -0.0331 -0.00712 -0.02685 -0.00712 -0.02685 C -0.00834 0.0037 -0.00834 -0.00671 -0.00834 0.00463 " pathEditMode="relative" ptsTypes="fffffffffffffffffffffffffffffffffffffffffffffffffffffffffffffffffffffffffffffffffffffffffffffffffA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2.96296E-6 C -0.00712 0.00972 -0.01268 0.01273 -0.02136 0.01921 C -0.02813 0.02407 -0.03438 0.03171 -0.04167 0.03495 C -0.04913 0.04931 -0.03906 0.03171 -0.04757 0.04144 C -0.05156 0.0456 -0.05174 0.05 -0.05712 0.05255 C -0.075 0.07639 -0.09288 0.09884 -0.10834 0.12523 C -0.11459 0.13611 -0.1217 0.14745 -0.12743 0.15857 C -0.13247 0.16875 -0.13646 0.18056 -0.14288 0.18912 C -0.14462 0.1956 -0.14705 0.20093 -0.15 0.20648 C -0.15365 0.22083 -0.16285 0.23357 -0.1691 0.2463 C -0.17031 0.24838 -0.17049 0.25162 -0.17136 0.25417 C -0.17309 0.25857 -0.1757 0.2625 -0.17743 0.2669 C -0.18021 0.27361 -0.18143 0.28056 -0.18334 0.2875 C -0.19028 0.31181 -0.18125 0.27546 -0.18802 0.30023 C -0.19063 0.30995 -0.19167 0.3206 -0.1941 0.33032 C -0.19497 0.33889 -0.19601 0.34722 -0.19757 0.35556 C -0.1967 0.38588 -0.19809 0.39005 -0.1941 0.41296 C -0.1934 0.41667 -0.19254 0.42037 -0.19167 0.42384 C -0.19045 0.4287 -0.18802 0.43819 -0.18802 0.43819 C -0.18733 0.44884 -0.1882 0.45972 -0.18577 0.46968 C -0.18316 0.48056 -0.17795 0.49375 -0.17379 0.50324 C -0.16875 0.51458 -0.1684 0.52222 -0.16181 0.53357 C -0.15695 0.5419 -0.15434 0.55116 -0.14757 0.55718 C -0.13577 0.58009 -0.1125 0.60093 -0.0941 0.61296 C -0.08924 0.6162 -0.08386 0.6213 -0.07847 0.62222 C -0.06024 0.62616 -0.04254 0.62616 -0.02379 0.62708 C 0.0217 0.62616 0.07344 0.63032 0.1191 0.61296 C 0.12448 0.60764 0.12951 0.60301 0.13576 0.60023 C 0.14045 0.59375 0.14844 0.58843 0.15486 0.58565 C 0.15816 0.58009 0.1717 0.56597 0.17743 0.56366 C 0.18489 0.55556 0.19444 0.55324 0.20243 0.5463 C 0.20903 0.54028 0.21614 0.53472 0.22239 0.5287 C 0.22916 0.52222 0.23455 0.51574 0.24288 0.51296 C 0.25069 0.50417 0.26146 0.50139 0.27031 0.49375 C 0.27153 0.49167 0.27239 0.48935 0.27378 0.48727 C 0.27587 0.48495 0.2809 0.48079 0.2809 0.48079 C 0.28177 0.4794 0.28229 0.47778 0.28333 0.47639 C 0.28437 0.47477 0.28594 0.47454 0.28698 0.47315 C 0.29826 0.45602 0.28541 0.46968 0.29653 0.4588 C 0.29948 0.45278 0.30607 0.44722 0.31076 0.44306 C 0.3151 0.43426 0.31996 0.42593 0.32257 0.41597 C 0.32465 0.40857 0.32535 0.40185 0.32864 0.39537 C 0.3316 0.37963 0.33524 0.36528 0.33698 0.34931 C 0.33663 0.31644 0.33646 0.2838 0.33576 0.25093 C 0.33541 0.23634 0.33073 0.22199 0.32864 0.2081 C 0.32604 0.19144 0.32222 0.17616 0.31319 0.16366 C 0.31076 0.15394 0.31371 0.16343 0.30833 0.15394 C 0.3033 0.14583 0.30121 0.14213 0.29531 0.13519 C 0.29149 0.13056 0.28906 0.12384 0.28455 0.12083 C 0.27743 0.11597 0.27031 0.11134 0.26319 0.10648 C 0.26163 0.10556 0.26094 0.10301 0.25955 0.10185 C 0.25816 0.10046 0.25642 0.09954 0.25486 0.09838 C 0.24913 0.09514 0.24271 0.09398 0.23698 0.09051 C 0.22812 0.08565 0.21892 0.07986 0.20955 0.07801 C 0.20121 0.07222 0.19219 0.07037 0.18333 0.06667 C 0.17899 0.06505 0.17031 0.06204 0.17031 0.06204 C 0.16007 0.05278 0.14531 0.04977 0.13333 0.04769 C 0.11389 0.04815 0.09444 0.04838 0.075 0.04931 C 0.07222 0.04954 0.06944 0.04977 0.06666 0.05093 C 0.06423 0.05139 0.06198 0.05394 0.05955 0.05417 C 0.05243 0.0544 0.04531 0.05532 0.03819 0.05579 C 0.02309 0.06505 0.00833 0.07708 -0.00834 0.08102 C -0.01632 0.08634 -0.02327 0.08912 -0.03212 0.09051 C -0.05018 0.10556 -0.07448 0.09792 -0.0941 0.08912 C -0.10209 0.08171 -0.10365 0.0831 -0.11181 0.07801 C -0.1217 0.0713 -0.10938 0.07732 -0.1191 0.07315 C -0.12726 0.05648 -0.11476 0.08032 -0.125 0.06505 C -0.13368 0.05208 -0.14445 0.03264 -0.14879 0.01597 C -0.1507 0.00857 -0.15313 0.00023 -0.1559 -0.00625 C -0.15729 -0.00949 -0.16077 -0.01574 -0.16077 -0.01574 C -0.1625 -0.02338 -0.16337 -0.02847 -0.16667 -0.03472 C -0.16962 -0.04606 -0.16771 -0.04143 -0.17136 -0.04907 C -0.17031 -0.0963 -0.17691 -0.13843 -0.14514 -0.16643 C -0.14011 -0.17083 -0.13646 -0.175 -0.1309 -0.17755 C -0.12431 -0.18426 -0.12049 -0.18866 -0.11302 -0.1919 C -0.10643 -0.19884 -0.09913 -0.20301 -0.09167 -0.20787 C -0.0875 -0.21065 -0.07847 -0.21412 -0.07847 -0.21412 C -0.06493 -0.22523 -0.04774 -0.23032 -0.03212 -0.2331 C -0.01997 -0.24143 -0.00486 -0.24282 0.00833 -0.24745 C 0.12153 -0.24583 0.0842 -0.26181 0.12621 -0.24259 C 0.15399 -0.22986 0.11111 -0.24838 0.13455 -0.23634 C 0.14062 -0.23333 0.13923 -0.23634 0.1441 -0.2331 C 0.15295 -0.22731 0.16232 -0.21736 0.17031 -0.20926 C 0.20087 -0.17824 0.1566 -0.21829 0.18437 -0.19352 C 0.18576 -0.19236 0.18819 -0.19028 0.18819 -0.19028 C 0.19375 -0.17893 0.19219 -0.18449 0.1941 -0.17454 C 0.19375 -0.16505 0.19392 -0.15532 0.19271 -0.14583 C 0.19253 -0.14329 0.18281 -0.12338 0.18194 -0.12199 C 0.17587 -0.10972 0.17031 -0.09768 0.16076 -0.08866 C 0.15729 -0.08565 0.15139 -0.08565 0.14757 -0.08426 C 0.14514 -0.08333 0.14288 -0.08102 0.14045 -0.08102 C 0.11302 -0.08032 0.08576 -0.07963 0.05833 -0.07917 C 0.04791 -0.07847 0.02153 -0.08125 0.01076 -0.0713 C 0.00312 -0.05602 0.0151 -0.07893 0.00364 -0.06181 C 0.00173 -0.05903 -0.00122 -0.05231 -0.00122 -0.05231 C -0.00313 -0.04005 -0.00139 -0.04815 -0.00469 -0.03634 C -0.00556 -0.0331 -0.00712 -0.02685 -0.00712 -0.02685 C -0.00834 0.0037 -0.00834 -0.00671 -0.00834 0.00463 " pathEditMode="relative" ptsTypes="fffffffffffffffffffffffffffffffffffffffffffffffffffffffffffffffffffffffffffffffffffffffffffffffffA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alent">
  <a:themeElements>
    <a:clrScheme name="Vlastní 1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E90062"/>
      </a:accent1>
      <a:accent2>
        <a:srgbClr val="FF8EBA"/>
      </a:accent2>
      <a:accent3>
        <a:srgbClr val="FFAFD1"/>
      </a:accent3>
      <a:accent4>
        <a:srgbClr val="FF1B97"/>
      </a:accent4>
      <a:accent5>
        <a:srgbClr val="BC0066"/>
      </a:accent5>
      <a:accent6>
        <a:srgbClr val="FFC9E6"/>
      </a:accent6>
      <a:hlink>
        <a:srgbClr val="D0F1FE"/>
      </a:hlink>
      <a:folHlink>
        <a:srgbClr val="FF79C2"/>
      </a:folHlink>
    </a:clrScheme>
    <a:fontScheme name="Talent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Talent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544</TotalTime>
  <Words>191</Words>
  <Application>Microsoft Office PowerPoint</Application>
  <PresentationFormat>Předvádění na obrazovce (4:3)</PresentationFormat>
  <Paragraphs>34</Paragraphs>
  <Slides>9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Talent</vt:lpstr>
      <vt:lpstr>MICROSOFT WORD </vt:lpstr>
      <vt:lpstr>ÚVOD-microsoft word</vt:lpstr>
      <vt:lpstr>Logo</vt:lpstr>
      <vt:lpstr>  Verze </vt:lpstr>
      <vt:lpstr>TYPOGRAFIE</vt:lpstr>
      <vt:lpstr>Typografická pravidla</vt:lpstr>
      <vt:lpstr>Typografická pravidla</vt:lpstr>
      <vt:lpstr>Kvíz</vt:lpstr>
      <vt:lpstr>KONEC</vt:lpstr>
    </vt:vector>
  </TitlesOfParts>
  <Company>Biskupské gymnázium HK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WORD</dc:title>
  <dc:creator>s-khejcmanova</dc:creator>
  <cp:lastModifiedBy>Láďa</cp:lastModifiedBy>
  <cp:revision>63</cp:revision>
  <dcterms:created xsi:type="dcterms:W3CDTF">2012-10-11T09:12:15Z</dcterms:created>
  <dcterms:modified xsi:type="dcterms:W3CDTF">2012-11-11T11:09:39Z</dcterms:modified>
</cp:coreProperties>
</file>