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709" autoAdjust="0"/>
    <p:restoredTop sz="94687" autoAdjust="0"/>
  </p:normalViewPr>
  <p:slideViewPr>
    <p:cSldViewPr snapToGrid="0" snapToObjects="1">
      <p:cViewPr varScale="1">
        <p:scale>
          <a:sx n="98" d="100"/>
          <a:sy n="98" d="100"/>
        </p:scale>
        <p:origin x="-1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9A18-8823-8B4B-9B7D-3C9DDEFF300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9A18-8823-8B4B-9B7D-3C9DDEFF300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35C4-D05F-F647-BA75-EEC121B0A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9A18-8823-8B4B-9B7D-3C9DDEFF300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35C4-D05F-F647-BA75-EEC121B0A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9A18-8823-8B4B-9B7D-3C9DDEFF300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35C4-D05F-F647-BA75-EEC121B0A5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9A18-8823-8B4B-9B7D-3C9DDEFF300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35C4-D05F-F647-BA75-EEC121B0A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9A18-8823-8B4B-9B7D-3C9DDEFF300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35C4-D05F-F647-BA75-EEC121B0A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9A18-8823-8B4B-9B7D-3C9DDEFF300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35C4-D05F-F647-BA75-EEC121B0A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9A18-8823-8B4B-9B7D-3C9DDEFF300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35C4-D05F-F647-BA75-EEC121B0A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9A18-8823-8B4B-9B7D-3C9DDEFF300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35C4-D05F-F647-BA75-EEC121B0A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9A18-8823-8B4B-9B7D-3C9DDEFF300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9A18-8823-8B4B-9B7D-3C9DDEFF300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35C4-D05F-F647-BA75-EEC121B0A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F4F9A18-8823-8B4B-9B7D-3C9DDEFF300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9ED335C4-D05F-F647-BA75-EEC121B0A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http://ivt.unas.cz/0708/ergonomi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4689" y="529146"/>
            <a:ext cx="5693650" cy="4084218"/>
          </a:xfrm>
        </p:spPr>
        <p:txBody>
          <a:bodyPr>
            <a:normAutofit/>
          </a:bodyPr>
          <a:lstStyle/>
          <a:p>
            <a:r>
              <a:rPr lang="cs-CZ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Bookman Old Style"/>
                <a:cs typeface="Bookman Old Style"/>
              </a:rPr>
              <a:t>Hygienická a bezpečnostní pravidla a předpisy při práci s digitální </a:t>
            </a:r>
            <a:r>
              <a:rPr lang="cs-CZ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Bookman Old Style"/>
                <a:cs typeface="Bookman Old Style"/>
              </a:rPr>
              <a:t>technikou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435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6211"/>
            <a:ext cx="7924800" cy="701204"/>
          </a:xfrm>
        </p:spPr>
        <p:txBody>
          <a:bodyPr/>
          <a:lstStyle/>
          <a:p>
            <a:r>
              <a:rPr lang="en-US" b="1" i="1" dirty="0" err="1" smtClean="0">
                <a:latin typeface="Arial"/>
                <a:cs typeface="Arial"/>
              </a:rPr>
              <a:t>ErGONOMIE</a:t>
            </a:r>
            <a:endParaRPr lang="en-US" b="1" i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872191"/>
            <a:ext cx="7924800" cy="4735028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Arial"/>
                <a:cs typeface="Arial"/>
              </a:rPr>
              <a:t>Věda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zabývající</a:t>
            </a:r>
            <a:r>
              <a:rPr lang="en-US" sz="2000" dirty="0" smtClean="0">
                <a:latin typeface="Arial"/>
                <a:cs typeface="Arial"/>
              </a:rPr>
              <a:t> se </a:t>
            </a:r>
            <a:r>
              <a:rPr lang="en-US" sz="2000" dirty="0" err="1" smtClean="0">
                <a:latin typeface="Arial"/>
                <a:cs typeface="Arial"/>
              </a:rPr>
              <a:t>optimalizací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lidské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činnosti</a:t>
            </a:r>
            <a:r>
              <a:rPr lang="en-US" sz="2000" dirty="0" smtClean="0">
                <a:latin typeface="Arial"/>
                <a:cs typeface="Arial"/>
              </a:rPr>
              <a:t>, </a:t>
            </a:r>
            <a:r>
              <a:rPr lang="en-US" sz="2000" dirty="0" err="1" smtClean="0">
                <a:latin typeface="Arial"/>
                <a:cs typeface="Arial"/>
              </a:rPr>
              <a:t>zejména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vhodnými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rozměry</a:t>
            </a:r>
            <a:r>
              <a:rPr lang="en-US" sz="2000" dirty="0" smtClean="0">
                <a:latin typeface="Arial"/>
                <a:cs typeface="Arial"/>
              </a:rPr>
              <a:t> a </a:t>
            </a:r>
            <a:r>
              <a:rPr lang="en-US" sz="2000" dirty="0" err="1" smtClean="0">
                <a:latin typeface="Arial"/>
                <a:cs typeface="Arial"/>
              </a:rPr>
              <a:t>tvary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nástrojů</a:t>
            </a:r>
            <a:r>
              <a:rPr lang="en-US" sz="2000" dirty="0" smtClean="0">
                <a:latin typeface="Arial"/>
                <a:cs typeface="Arial"/>
              </a:rPr>
              <a:t> a </a:t>
            </a:r>
            <a:r>
              <a:rPr lang="en-US" sz="2000" dirty="0" err="1" smtClean="0">
                <a:latin typeface="Arial"/>
                <a:cs typeface="Arial"/>
              </a:rPr>
              <a:t>jiných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předmětů</a:t>
            </a:r>
            <a:endParaRPr lang="en-US" sz="1600" dirty="0" smtClean="0">
              <a:latin typeface="Arial"/>
              <a:cs typeface="Arial"/>
            </a:endParaRPr>
          </a:p>
          <a:p>
            <a:r>
              <a:rPr lang="en-US" sz="2000" dirty="0" err="1" smtClean="0">
                <a:latin typeface="Arial"/>
                <a:cs typeface="Arial"/>
              </a:rPr>
              <a:t>Používané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předměty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mají</a:t>
            </a:r>
            <a:r>
              <a:rPr lang="en-US" sz="2000" dirty="0" smtClean="0">
                <a:latin typeface="Arial"/>
                <a:cs typeface="Arial"/>
              </a:rPr>
              <a:t> co </a:t>
            </a:r>
            <a:r>
              <a:rPr lang="en-US" sz="2000" dirty="0" err="1" smtClean="0">
                <a:latin typeface="Arial"/>
                <a:cs typeface="Arial"/>
              </a:rPr>
              <a:t>nejlépe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odpovídat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pohybovým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možnostem</a:t>
            </a:r>
            <a:r>
              <a:rPr lang="en-US" sz="2000" dirty="0" smtClean="0">
                <a:latin typeface="Arial"/>
                <a:cs typeface="Arial"/>
              </a:rPr>
              <a:t> a </a:t>
            </a:r>
            <a:r>
              <a:rPr lang="en-US" sz="2000" dirty="0" err="1" smtClean="0">
                <a:latin typeface="Arial"/>
                <a:cs typeface="Arial"/>
              </a:rPr>
              <a:t>rozměry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těla</a:t>
            </a:r>
            <a:endParaRPr lang="en-US" sz="2000" dirty="0" smtClean="0">
              <a:latin typeface="Arial"/>
              <a:cs typeface="Arial"/>
            </a:endParaRPr>
          </a:p>
          <a:p>
            <a:endParaRPr lang="en-US" sz="2800" dirty="0" smtClean="0">
              <a:latin typeface="Arial"/>
              <a:cs typeface="Arial"/>
            </a:endParaRPr>
          </a:p>
        </p:txBody>
      </p:sp>
      <p:pic>
        <p:nvPicPr>
          <p:cNvPr id="1025" name="il_fi" descr="http://ivt.unas.cz/0708/ergonomie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611" y="2585963"/>
            <a:ext cx="5911454" cy="3808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3800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51699"/>
          </a:xfrm>
        </p:spPr>
        <p:txBody>
          <a:bodyPr/>
          <a:lstStyle/>
          <a:p>
            <a:r>
              <a:rPr lang="en-US" b="1" i="1" dirty="0" err="1" smtClean="0">
                <a:latin typeface="Arial"/>
                <a:cs typeface="Arial"/>
              </a:rPr>
              <a:t>Zacházení</a:t>
            </a:r>
            <a:r>
              <a:rPr lang="en-US" b="1" i="1" dirty="0" smtClean="0">
                <a:latin typeface="Arial"/>
                <a:cs typeface="Arial"/>
              </a:rPr>
              <a:t> s </a:t>
            </a:r>
            <a:r>
              <a:rPr lang="en-US" b="1" i="1" dirty="0" err="1" smtClean="0">
                <a:latin typeface="Arial"/>
                <a:cs typeface="Arial"/>
              </a:rPr>
              <a:t>technikou</a:t>
            </a:r>
            <a:endParaRPr lang="en-US" b="1" i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>
                <a:latin typeface="Arial"/>
                <a:cs typeface="Arial"/>
              </a:rPr>
              <a:t>Nenechávejte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své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digitální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zařízení</a:t>
            </a:r>
            <a:r>
              <a:rPr lang="en-US" sz="2000" dirty="0" smtClean="0">
                <a:latin typeface="Arial"/>
                <a:cs typeface="Arial"/>
              </a:rPr>
              <a:t>(</a:t>
            </a:r>
            <a:r>
              <a:rPr lang="en-US" sz="2000" dirty="0" err="1" smtClean="0">
                <a:latin typeface="Arial"/>
                <a:cs typeface="Arial"/>
              </a:rPr>
              <a:t>např</a:t>
            </a:r>
            <a:r>
              <a:rPr lang="en-US" sz="2000" dirty="0" smtClean="0">
                <a:latin typeface="Arial"/>
                <a:cs typeface="Arial"/>
              </a:rPr>
              <a:t>. </a:t>
            </a:r>
            <a:r>
              <a:rPr lang="en-US" sz="2000" dirty="0" err="1">
                <a:latin typeface="Arial"/>
                <a:cs typeface="Arial"/>
              </a:rPr>
              <a:t>m</a:t>
            </a:r>
            <a:r>
              <a:rPr lang="en-US" sz="2000" dirty="0" err="1" smtClean="0">
                <a:latin typeface="Arial"/>
                <a:cs typeface="Arial"/>
              </a:rPr>
              <a:t>obilní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telefon</a:t>
            </a:r>
            <a:r>
              <a:rPr lang="en-US" sz="2000" dirty="0" smtClean="0">
                <a:latin typeface="Arial"/>
                <a:cs typeface="Arial"/>
              </a:rPr>
              <a:t>) </a:t>
            </a:r>
            <a:r>
              <a:rPr lang="en-US" sz="2000" dirty="0" err="1" smtClean="0">
                <a:latin typeface="Arial"/>
                <a:cs typeface="Arial"/>
              </a:rPr>
              <a:t>vystavené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na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slunci</a:t>
            </a:r>
            <a:r>
              <a:rPr lang="en-US" sz="2000" dirty="0" smtClean="0">
                <a:latin typeface="Arial"/>
                <a:cs typeface="Arial"/>
              </a:rPr>
              <a:t> – </a:t>
            </a:r>
            <a:r>
              <a:rPr lang="en-US" sz="2000" dirty="0" err="1" smtClean="0">
                <a:latin typeface="Arial"/>
                <a:cs typeface="Arial"/>
              </a:rPr>
              <a:t>možné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roztavení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či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vybuchnutí</a:t>
            </a:r>
            <a:endParaRPr lang="en-US" sz="2000" dirty="0" smtClean="0">
              <a:latin typeface="Arial"/>
              <a:cs typeface="Arial"/>
            </a:endParaRPr>
          </a:p>
          <a:p>
            <a:r>
              <a:rPr lang="en-US" sz="2000" dirty="0" err="1" smtClean="0">
                <a:latin typeface="Arial"/>
                <a:cs typeface="Arial"/>
              </a:rPr>
              <a:t>Neházet</a:t>
            </a:r>
            <a:r>
              <a:rPr lang="en-US" sz="2000" dirty="0" smtClean="0">
                <a:latin typeface="Arial"/>
                <a:cs typeface="Arial"/>
              </a:rPr>
              <a:t> do </a:t>
            </a:r>
            <a:r>
              <a:rPr lang="en-US" sz="2000" dirty="0" err="1" smtClean="0">
                <a:latin typeface="Arial"/>
                <a:cs typeface="Arial"/>
              </a:rPr>
              <a:t>vody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ani</a:t>
            </a:r>
            <a:r>
              <a:rPr lang="en-US" sz="2000" dirty="0" smtClean="0">
                <a:latin typeface="Arial"/>
                <a:cs typeface="Arial"/>
              </a:rPr>
              <a:t> se s </a:t>
            </a:r>
            <a:r>
              <a:rPr lang="en-US" sz="2000" dirty="0" err="1" smtClean="0">
                <a:latin typeface="Arial"/>
                <a:cs typeface="Arial"/>
              </a:rPr>
              <a:t>ním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nekoupat</a:t>
            </a:r>
            <a:r>
              <a:rPr lang="en-US" sz="2000" dirty="0" smtClean="0">
                <a:latin typeface="Arial"/>
                <a:cs typeface="Arial"/>
              </a:rPr>
              <a:t> – </a:t>
            </a:r>
            <a:r>
              <a:rPr lang="en-US" sz="2000" dirty="0" err="1" smtClean="0">
                <a:latin typeface="Arial"/>
                <a:cs typeface="Arial"/>
              </a:rPr>
              <a:t>požkození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baterie</a:t>
            </a:r>
            <a:endParaRPr lang="en-US" sz="2000" dirty="0" smtClean="0">
              <a:latin typeface="Arial"/>
              <a:cs typeface="Arial"/>
            </a:endParaRPr>
          </a:p>
          <a:p>
            <a:r>
              <a:rPr lang="en-US" sz="2000" dirty="0" err="1" smtClean="0">
                <a:latin typeface="Arial"/>
                <a:cs typeface="Arial"/>
              </a:rPr>
              <a:t>Neházet</a:t>
            </a:r>
            <a:r>
              <a:rPr lang="en-US" sz="2000" dirty="0" smtClean="0">
                <a:latin typeface="Arial"/>
                <a:cs typeface="Arial"/>
              </a:rPr>
              <a:t> o </a:t>
            </a:r>
            <a:r>
              <a:rPr lang="en-US" sz="2000" dirty="0" err="1" smtClean="0">
                <a:latin typeface="Arial"/>
                <a:cs typeface="Arial"/>
              </a:rPr>
              <a:t>zem</a:t>
            </a:r>
            <a:r>
              <a:rPr lang="en-US" sz="2000" dirty="0" smtClean="0">
                <a:latin typeface="Arial"/>
                <a:cs typeface="Arial"/>
              </a:rPr>
              <a:t> – </a:t>
            </a:r>
            <a:r>
              <a:rPr lang="en-US" sz="2000" dirty="0" err="1" smtClean="0">
                <a:latin typeface="Arial"/>
                <a:cs typeface="Arial"/>
              </a:rPr>
              <a:t>zařízení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jsou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velmi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citlivá</a:t>
            </a:r>
            <a:r>
              <a:rPr lang="en-US" sz="2000" dirty="0" smtClean="0">
                <a:latin typeface="Arial"/>
                <a:cs typeface="Arial"/>
              </a:rPr>
              <a:t> a </a:t>
            </a:r>
            <a:r>
              <a:rPr lang="en-US" sz="2000" dirty="0" err="1" smtClean="0">
                <a:latin typeface="Arial"/>
                <a:cs typeface="Arial"/>
              </a:rPr>
              <a:t>mohou</a:t>
            </a:r>
            <a:r>
              <a:rPr lang="en-US" sz="2000" dirty="0" smtClean="0">
                <a:latin typeface="Arial"/>
                <a:cs typeface="Arial"/>
              </a:rPr>
              <a:t> se </a:t>
            </a:r>
            <a:r>
              <a:rPr lang="en-US" sz="2000" dirty="0" err="1" smtClean="0">
                <a:latin typeface="Arial"/>
                <a:cs typeface="Arial"/>
              </a:rPr>
              <a:t>poškodit</a:t>
            </a:r>
            <a:endParaRPr lang="en-US" sz="2000" dirty="0" smtClean="0">
              <a:latin typeface="Arial"/>
              <a:cs typeface="Arial"/>
            </a:endParaRPr>
          </a:p>
          <a:p>
            <a:r>
              <a:rPr lang="en-US" sz="2000" dirty="0" err="1" smtClean="0">
                <a:latin typeface="Arial"/>
                <a:cs typeface="Arial"/>
              </a:rPr>
              <a:t>Neuschovávat</a:t>
            </a:r>
            <a:r>
              <a:rPr lang="en-US" sz="2000" dirty="0" smtClean="0">
                <a:latin typeface="Arial"/>
                <a:cs typeface="Arial"/>
              </a:rPr>
              <a:t> v </a:t>
            </a:r>
            <a:r>
              <a:rPr lang="en-US" sz="2000" dirty="0" err="1" smtClean="0">
                <a:latin typeface="Arial"/>
                <a:cs typeface="Arial"/>
              </a:rPr>
              <a:t>blízkosti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magnetického</a:t>
            </a:r>
            <a:r>
              <a:rPr lang="en-US" sz="2000" dirty="0" smtClean="0">
                <a:latin typeface="Arial"/>
                <a:cs typeface="Arial"/>
              </a:rPr>
              <a:t> pole – </a:t>
            </a:r>
            <a:r>
              <a:rPr lang="en-US" sz="2000" dirty="0" err="1" smtClean="0">
                <a:latin typeface="Arial"/>
                <a:cs typeface="Arial"/>
              </a:rPr>
              <a:t>možnost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výbuchu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či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vybití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baterie</a:t>
            </a:r>
            <a:endParaRPr lang="en-US" sz="2000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845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err="1" smtClean="0">
                <a:latin typeface="Arial"/>
                <a:cs typeface="Arial"/>
              </a:rPr>
              <a:t>Rozdíly</a:t>
            </a:r>
            <a:r>
              <a:rPr lang="en-US" b="1" i="1" dirty="0" smtClean="0">
                <a:latin typeface="Arial"/>
                <a:cs typeface="Arial"/>
              </a:rPr>
              <a:t> </a:t>
            </a:r>
            <a:r>
              <a:rPr lang="en-US" b="1" i="1" dirty="0" err="1" smtClean="0">
                <a:latin typeface="Arial"/>
                <a:cs typeface="Arial"/>
              </a:rPr>
              <a:t>mezi</a:t>
            </a:r>
            <a:r>
              <a:rPr lang="en-US" b="1" i="1" dirty="0" smtClean="0">
                <a:latin typeface="Arial"/>
                <a:cs typeface="Arial"/>
              </a:rPr>
              <a:t> </a:t>
            </a:r>
            <a:r>
              <a:rPr lang="en-US" b="1" i="1" dirty="0" err="1" smtClean="0">
                <a:latin typeface="Arial"/>
                <a:cs typeface="Arial"/>
              </a:rPr>
              <a:t>analogovým</a:t>
            </a:r>
            <a:r>
              <a:rPr lang="en-US" b="1" i="1" dirty="0" smtClean="0">
                <a:latin typeface="Arial"/>
                <a:cs typeface="Arial"/>
              </a:rPr>
              <a:t> a </a:t>
            </a:r>
            <a:r>
              <a:rPr lang="en-US" b="1" i="1" dirty="0" err="1" smtClean="0">
                <a:latin typeface="Arial"/>
                <a:cs typeface="Arial"/>
              </a:rPr>
              <a:t>digitálním</a:t>
            </a:r>
            <a:r>
              <a:rPr lang="en-US" b="1" i="1" dirty="0" smtClean="0">
                <a:latin typeface="Arial"/>
                <a:cs typeface="Arial"/>
              </a:rPr>
              <a:t> </a:t>
            </a:r>
            <a:r>
              <a:rPr lang="en-US" b="1" i="1" dirty="0" err="1" smtClean="0">
                <a:latin typeface="Arial"/>
                <a:cs typeface="Arial"/>
              </a:rPr>
              <a:t>vysíláním</a:t>
            </a:r>
            <a:endParaRPr lang="en-US" b="1" i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Arial"/>
                <a:cs typeface="Arial"/>
              </a:rPr>
              <a:t>   </a:t>
            </a:r>
            <a:r>
              <a:rPr lang="en-US" sz="2000" dirty="0" err="1" smtClean="0">
                <a:latin typeface="Arial"/>
                <a:cs typeface="Arial"/>
              </a:rPr>
              <a:t>Analogový</a:t>
            </a:r>
            <a:endParaRPr lang="en-US" sz="2000" dirty="0" smtClean="0">
              <a:latin typeface="Arial"/>
              <a:cs typeface="Arial"/>
            </a:endParaRPr>
          </a:p>
          <a:p>
            <a:pPr>
              <a:buFontTx/>
              <a:buChar char="-"/>
            </a:pPr>
            <a:r>
              <a:rPr lang="en-US" sz="2000" dirty="0" err="1" smtClean="0">
                <a:latin typeface="Arial"/>
                <a:cs typeface="Arial"/>
              </a:rPr>
              <a:t>Každý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kanál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má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svoji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frekvenci</a:t>
            </a:r>
            <a:endParaRPr lang="en-US" sz="2000" dirty="0" smtClean="0">
              <a:latin typeface="Arial"/>
              <a:cs typeface="Arial"/>
            </a:endParaRPr>
          </a:p>
          <a:p>
            <a:pPr>
              <a:buFontTx/>
              <a:buChar char="-"/>
            </a:pPr>
            <a:r>
              <a:rPr lang="en-US" sz="2400" dirty="0" smtClean="0"/>
              <a:t>K</a:t>
            </a:r>
            <a:r>
              <a:rPr lang="cs-CZ" sz="2400" dirty="0" smtClean="0"/>
              <a:t>valit a </a:t>
            </a:r>
            <a:r>
              <a:rPr lang="cs-CZ" sz="2400" dirty="0"/>
              <a:t>obrazu závisí na příjmových podmínkách, snadno dochází k odrazům </a:t>
            </a:r>
            <a:r>
              <a:rPr lang="cs-CZ" sz="2400" dirty="0" smtClean="0"/>
              <a:t>a </a:t>
            </a:r>
            <a:r>
              <a:rPr lang="cs-CZ" sz="2400" dirty="0"/>
              <a:t>k rušení vzdálenými vysílači </a:t>
            </a:r>
            <a:r>
              <a:rPr lang="en-US" sz="2400" dirty="0" smtClean="0">
                <a:latin typeface="Arial"/>
                <a:cs typeface="Arial"/>
              </a:rPr>
              <a:t>          </a:t>
            </a:r>
          </a:p>
          <a:p>
            <a:pPr>
              <a:buFontTx/>
              <a:buChar char="-"/>
            </a:pPr>
            <a:r>
              <a:rPr lang="cs-CZ" sz="2400" dirty="0"/>
              <a:t>přenos signálu je neefektivní, velká část výkonu vysílače se spotřebuje na přenos neužitečného signálu</a:t>
            </a:r>
          </a:p>
          <a:p>
            <a:pPr>
              <a:buFontTx/>
              <a:buChar char="-"/>
            </a:pPr>
            <a:r>
              <a:rPr lang="cs-CZ" sz="2400" dirty="0"/>
              <a:t>signál nelze kódovat a nelze souběžně přenášet další signály </a:t>
            </a:r>
            <a:r>
              <a:rPr lang="en-US" sz="2400" dirty="0" smtClean="0">
                <a:latin typeface="Arial"/>
                <a:cs typeface="Arial"/>
              </a:rPr>
              <a:t>  </a:t>
            </a:r>
            <a:r>
              <a:rPr lang="en-US" sz="2000" dirty="0" smtClean="0">
                <a:latin typeface="Arial"/>
                <a:cs typeface="Arial"/>
              </a:rPr>
              <a:t>     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611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/>
              <a:t>Digitální</a:t>
            </a:r>
            <a:endParaRPr lang="en-US" sz="2400" dirty="0" smtClean="0"/>
          </a:p>
          <a:p>
            <a:pPr>
              <a:buFontTx/>
              <a:buChar char="-"/>
            </a:pPr>
            <a:r>
              <a:rPr lang="cs-CZ" sz="2400" dirty="0" smtClean="0"/>
              <a:t>na </a:t>
            </a:r>
            <a:r>
              <a:rPr lang="cs-CZ" sz="2400" dirty="0"/>
              <a:t>jedné frekvenci (kanálu) se přenáší více programů zároveň (digitální multiplex) </a:t>
            </a:r>
            <a:endParaRPr lang="cs-CZ" sz="2400" dirty="0" smtClean="0"/>
          </a:p>
          <a:p>
            <a:pPr>
              <a:buFontTx/>
              <a:buChar char="-"/>
            </a:pPr>
            <a:r>
              <a:rPr lang="cs-CZ" sz="2400" dirty="0" smtClean="0"/>
              <a:t>pro </a:t>
            </a:r>
            <a:r>
              <a:rPr lang="cs-CZ" sz="2400" dirty="0"/>
              <a:t>čistý příjem stačí i tak špatný signál, který by byl v analogové formě zcela nepoužitelný </a:t>
            </a:r>
            <a:endParaRPr lang="cs-CZ" sz="2400" dirty="0" smtClean="0"/>
          </a:p>
          <a:p>
            <a:pPr>
              <a:buFontTx/>
              <a:buChar char="-"/>
            </a:pPr>
            <a:r>
              <a:rPr lang="cs-CZ" sz="2400" dirty="0"/>
              <a:t>účinnost přenosu je téměř 100%, to jest při stejném výkonu vysílače je jeho dosah mnohonásobně větší </a:t>
            </a:r>
            <a:endParaRPr lang="cs-CZ" sz="2400" dirty="0" smtClean="0"/>
          </a:p>
          <a:p>
            <a:pPr>
              <a:buFontTx/>
              <a:buChar char="-"/>
            </a:pPr>
            <a:r>
              <a:rPr lang="cs-CZ" sz="2400" dirty="0"/>
              <a:t>TV kanály je možné kódovat a přenášet další datové signály, což otvírá prostor např. placeným programům a internetu </a:t>
            </a:r>
            <a:endParaRPr lang="cs-CZ" sz="2400" dirty="0" smtClean="0"/>
          </a:p>
          <a:p>
            <a:pPr>
              <a:buFontTx/>
              <a:buChar char="-"/>
            </a:pP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52857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Jak se nazývá typ vysílání kde nelze </a:t>
            </a:r>
            <a:r>
              <a:rPr lang="cs-CZ" sz="2400" dirty="0" err="1" smtClean="0"/>
              <a:t>kodovat</a:t>
            </a:r>
            <a:r>
              <a:rPr lang="cs-CZ" sz="2400" dirty="0" smtClean="0"/>
              <a:t> signál?</a:t>
            </a:r>
          </a:p>
          <a:p>
            <a:r>
              <a:rPr lang="cs-CZ" sz="2400" dirty="0" smtClean="0"/>
              <a:t>Co je to </a:t>
            </a:r>
            <a:r>
              <a:rPr lang="cs-CZ" sz="2400" dirty="0" err="1" smtClean="0"/>
              <a:t>erogonomie</a:t>
            </a:r>
            <a:endParaRPr lang="cs-CZ" sz="2400" dirty="0" smtClean="0"/>
          </a:p>
          <a:p>
            <a:r>
              <a:rPr lang="cs-CZ" sz="2400" dirty="0" smtClean="0"/>
              <a:t>Co musí mít každý kanál?</a:t>
            </a:r>
          </a:p>
          <a:p>
            <a:r>
              <a:rPr lang="cs-CZ" sz="2400" dirty="0" err="1" smtClean="0"/>
              <a:t>Alespon</a:t>
            </a:r>
            <a:r>
              <a:rPr lang="cs-CZ" sz="2400" dirty="0" smtClean="0"/>
              <a:t>  3 pravidla se zacházení s </a:t>
            </a:r>
            <a:r>
              <a:rPr lang="cs-CZ" sz="2400" dirty="0" err="1" smtClean="0"/>
              <a:t>digi</a:t>
            </a:r>
            <a:r>
              <a:rPr lang="cs-CZ" sz="2400" dirty="0" smtClean="0"/>
              <a:t>, věcmi?</a:t>
            </a:r>
          </a:p>
          <a:p>
            <a:r>
              <a:rPr lang="cs-CZ" sz="2400" dirty="0" smtClean="0"/>
              <a:t>CHYTRÁ OTÁZKA: Jaký úhel pohledu má být na monitor?</a:t>
            </a:r>
            <a:endParaRPr lang="cs-CZ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DĚKUJEME ZA POZORNOST</a:t>
            </a:r>
            <a:endParaRPr lang="cs-CZ" dirty="0"/>
          </a:p>
        </p:txBody>
      </p:sp>
      <p:pic>
        <p:nvPicPr>
          <p:cNvPr id="4" name="Zástupný symbol pro obsah 3" descr="ve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824037" y="1657350"/>
            <a:ext cx="5495925" cy="40005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272</TotalTime>
  <Words>260</Words>
  <Application>Microsoft Macintosh PowerPoint</Application>
  <PresentationFormat>Předvádění na obrazovce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Horizon</vt:lpstr>
      <vt:lpstr>Hygienická a bezpečnostní pravidla a předpisy při práci s digitální technikou</vt:lpstr>
      <vt:lpstr>ErGONOMIE</vt:lpstr>
      <vt:lpstr>Zacházení s technikou</vt:lpstr>
      <vt:lpstr>Rozdíly mezi analogovým a digitálním vysíláním</vt:lpstr>
      <vt:lpstr>Snímek 5</vt:lpstr>
      <vt:lpstr>Otázky</vt:lpstr>
      <vt:lpstr>DĚKUJEME ZA POZORNOST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Hygienická a bezpečnostní pravidla a předpisy při práci s digitální technikou</dc:title>
  <dc:creator>Alina Valikhanova</dc:creator>
  <cp:lastModifiedBy>s-mfedorkova</cp:lastModifiedBy>
  <cp:revision>14</cp:revision>
  <dcterms:created xsi:type="dcterms:W3CDTF">2012-10-21T15:22:07Z</dcterms:created>
  <dcterms:modified xsi:type="dcterms:W3CDTF">2012-12-06T09:58:44Z</dcterms:modified>
</cp:coreProperties>
</file>