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667" autoAdjust="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6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80EA20-C84F-4E5F-A372-105E95349C36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C1E48A1-0BA0-4897-8170-C484FB618C8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4105429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16387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832895-ACEC-4B74-852A-648FF79AF0A3}" type="slidenum">
              <a:rPr lang="cs-CZ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F4290-222B-4E34-A6BA-19CF31E529EE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A25A4-BF6C-4DE0-8DE8-35F1E00346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CBC29-4516-44C7-928E-ACB10A9AEFCD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DF3B9-F036-441B-B0AB-1134693575A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F3C21-A569-4CA1-96AF-7633EB0997DC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F53E6-BB7B-4BB1-B041-F33FE524C1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BE77E-AC7B-40E9-9B47-40B783013937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5C886-7FB5-42B2-A9DC-6596DC2236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pic>
        <p:nvPicPr>
          <p:cNvPr id="5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/>
          <a:lstStyle>
            <a:lvl1pPr algn="ctr">
              <a:defRPr sz="3600" b="0" i="0" cap="all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1EB2D-3D72-4E04-ABC6-3294D2EDC318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5FFA9-4BA8-4112-A9B7-07F763181A7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4ECDF-EDBC-4EAC-A0EB-342AB1051810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ADB73-A4C2-4304-833F-7CBAF90FB7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rcRect/>
          <a:stretch>
            <a:fillRect/>
          </a:stretch>
        </p:blipFill>
        <p:spPr bwMode="auto">
          <a:xfrm>
            <a:off x="0" y="1619250"/>
            <a:ext cx="9144000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BB38C-EFBB-4F38-9BB0-7096DD3F625B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E7C66-FA12-417E-8D5A-217B61B8B37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FE0C0-DAA9-487A-8CB5-FDC7E1BDCA6D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8DDA3-5158-45DD-8FEF-0BFFB7744E6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4921E-1997-436D-8323-CB726EC2AF0C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55AB8-5406-4BA5-8AB8-133F05629A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22F00-6CC1-4063-AD33-E4603E6E3090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F86A8-2B77-4206-9582-D3DCC388B77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que 9"/>
          <p:cNvSpPr/>
          <p:nvPr/>
        </p:nvSpPr>
        <p:spPr>
          <a:xfrm>
            <a:off x="1463675" y="1847850"/>
            <a:ext cx="3089275" cy="3089275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 rtlCol="0"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Kliknutím na ikonu přidáte obrázek.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F98F7-1891-4799-B593-B31A042332FE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61DC1-92DE-417F-8A45-63F2E90774D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indow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057400"/>
            <a:ext cx="6400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E472D2-9E19-43E2-8881-DEAE6B80AFCA}" type="datetimeFigureOut">
              <a:rPr lang="cs-CZ"/>
              <a:pPr>
                <a:defRPr/>
              </a:pPr>
              <a:t>5.11.2012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438" y="63642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0AAAEB-9CD0-49EF-B8A1-1258BA2D2DA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43" r:id="rId7"/>
    <p:sldLayoutId id="2147483742" r:id="rId8"/>
    <p:sldLayoutId id="2147483750" r:id="rId9"/>
    <p:sldLayoutId id="2147483741" r:id="rId10"/>
    <p:sldLayoutId id="2147483740" r:id="rId11"/>
  </p:sldLayoutIdLst>
  <p:transition>
    <p:cut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 cap="all" spc="3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Garamond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6159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Wingdings" pitchFamily="2" charset="2"/>
        <a:buChar char="v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sphotos-h.ak.fbcdn.net/hphotos-ak-ash3/557480_324226261004608_1124915246_n.jpg" TargetMode="External"/><Relationship Id="rId7" Type="http://schemas.openxmlformats.org/officeDocument/2006/relationships/image" Target="../media/image14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emf"/><Relationship Id="rId5" Type="http://schemas.openxmlformats.org/officeDocument/2006/relationships/image" Target="http://sphotos-h.ak.fbcdn.net/hphotos-ak-ash4/304659_2321121363679_2126638754_n.jpg" TargetMode="Externa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9750" y="908050"/>
            <a:ext cx="7772400" cy="326866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9600" b="1" dirty="0" smtClean="0">
                <a:latin typeface="Sneakerhead BTN Shadow" pitchFamily="34" charset="0"/>
              </a:rPr>
              <a:t>Hardware</a:t>
            </a:r>
            <a:r>
              <a:rPr lang="cs-CZ" sz="4000" b="1" dirty="0" smtClean="0"/>
              <a:t/>
            </a:r>
            <a:br>
              <a:rPr lang="cs-CZ" sz="4000" b="1" dirty="0" smtClean="0"/>
            </a:br>
            <a:endParaRPr lang="cs-CZ" sz="4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16013" y="3500438"/>
            <a:ext cx="6400800" cy="34988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2400" b="1" i="0" dirty="0"/>
              <a:t>Hardware </a:t>
            </a:r>
            <a:r>
              <a:rPr lang="cs-CZ" sz="2400" b="1" i="0" dirty="0" smtClean="0"/>
              <a:t>označuje </a:t>
            </a:r>
            <a:r>
              <a:rPr lang="cs-CZ" sz="2400" b="1" i="0" dirty="0"/>
              <a:t>veškeré fyzicky existující technické vybavení počítače na rozdíl od dat a programů </a:t>
            </a:r>
            <a:r>
              <a:rPr lang="cs-CZ" sz="2400" b="1" i="0" dirty="0" smtClean="0"/>
              <a:t>.Hardware </a:t>
            </a:r>
            <a:r>
              <a:rPr lang="cs-CZ" sz="2400" b="1" i="0" dirty="0"/>
              <a:t>jsou součástky počítače bez nichž by nebyl schopen pracovat.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8888" y="1052513"/>
            <a:ext cx="6400800" cy="1622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b="1" dirty="0">
                <a:latin typeface="Arial Black" pitchFamily="34" charset="0"/>
              </a:rPr>
              <a:t>Typické části hardwaru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15362" name="Zástupný symbol pro obsah 2"/>
          <p:cNvSpPr>
            <a:spLocks noGrp="1"/>
          </p:cNvSpPr>
          <p:nvPr>
            <p:ph idx="1"/>
          </p:nvPr>
        </p:nvSpPr>
        <p:spPr>
          <a:xfrm>
            <a:off x="1071538" y="2214554"/>
            <a:ext cx="6757990" cy="3262314"/>
          </a:xfrm>
        </p:spPr>
        <p:txBody>
          <a:bodyPr/>
          <a:lstStyle/>
          <a:p>
            <a:pPr marL="0" indent="-273050" eaLnBrk="1" hangingPunct="1"/>
            <a:r>
              <a:rPr lang="cs-CZ" sz="2800" dirty="0" smtClean="0"/>
              <a:t>Procesor</a:t>
            </a:r>
          </a:p>
          <a:p>
            <a:pPr marL="0" indent="-273050" eaLnBrk="1" hangingPunct="1"/>
            <a:r>
              <a:rPr lang="cs-CZ" sz="2800" dirty="0" smtClean="0"/>
              <a:t>Grafická karta</a:t>
            </a:r>
          </a:p>
          <a:p>
            <a:pPr marL="0" indent="-273050" eaLnBrk="1" hangingPunct="1"/>
            <a:r>
              <a:rPr lang="cs-CZ" sz="2800" dirty="0" smtClean="0"/>
              <a:t>Paměť RAM</a:t>
            </a:r>
          </a:p>
          <a:p>
            <a:pPr marL="0" indent="-273050" eaLnBrk="1" hangingPunct="1"/>
            <a:r>
              <a:rPr lang="cs-CZ" sz="2800" dirty="0" smtClean="0"/>
              <a:t>Pevný Disk</a:t>
            </a:r>
          </a:p>
          <a:p>
            <a:pPr marL="0" indent="-273050" eaLnBrk="1" hangingPunct="1"/>
            <a:r>
              <a:rPr lang="cs-CZ" sz="2800" dirty="0" smtClean="0"/>
              <a:t>Základní deska</a:t>
            </a:r>
          </a:p>
        </p:txBody>
      </p:sp>
    </p:spTree>
  </p:cSld>
  <p:clrMapOvr>
    <a:masterClrMapping/>
  </p:clrMapOvr>
  <p:transition spd="slow" advTm="1000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err="1" smtClean="0">
                <a:latin typeface="Arial Black" pitchFamily="34" charset="0"/>
              </a:rPr>
              <a:t>pROCESOR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79972" y="2438400"/>
            <a:ext cx="4692428" cy="3048000"/>
          </a:xfrm>
        </p:spPr>
        <p:txBody>
          <a:bodyPr rtlCol="0">
            <a:normAutofit fontScale="92500" lnSpcReduction="20000"/>
          </a:bodyPr>
          <a:lstStyle/>
          <a:p>
            <a:pPr marL="0" indent="-274320" eaLnBrk="1" fontAlgn="auto" hangingPunct="1">
              <a:spcAft>
                <a:spcPts val="0"/>
              </a:spcAft>
              <a:defRPr/>
            </a:pPr>
            <a:r>
              <a:rPr lang="cs-CZ" sz="2400" dirty="0"/>
              <a:t>Procesor je základní součást počítače .</a:t>
            </a:r>
          </a:p>
          <a:p>
            <a:pPr marL="0" indent="-274320" eaLnBrk="1" fontAlgn="auto" hangingPunct="1">
              <a:spcAft>
                <a:spcPts val="0"/>
              </a:spcAft>
              <a:defRPr/>
            </a:pPr>
            <a:r>
              <a:rPr lang="cs-CZ" sz="2400" dirty="0"/>
              <a:t>Vykonává strojový kód spuštěného počítačového programu.</a:t>
            </a:r>
          </a:p>
          <a:p>
            <a:pPr marL="0" indent="-274320" eaLnBrk="1" fontAlgn="auto" hangingPunct="1">
              <a:spcAft>
                <a:spcPts val="0"/>
              </a:spcAft>
              <a:defRPr/>
            </a:pPr>
            <a:r>
              <a:rPr lang="cs-CZ" sz="2400" dirty="0" smtClean="0"/>
              <a:t>   Je složen z jednotlivých částí.</a:t>
            </a:r>
            <a:endParaRPr lang="cs-CZ" sz="2400" dirty="0"/>
          </a:p>
          <a:p>
            <a:pPr marL="0" indent="-274320" eaLnBrk="1" fontAlgn="auto" hangingPunct="1">
              <a:spcAft>
                <a:spcPts val="0"/>
              </a:spcAft>
              <a:defRPr/>
            </a:pPr>
            <a:r>
              <a:rPr lang="cs-CZ" sz="2400" dirty="0"/>
              <a:t>Je složitý sekvenční integrovaný obvod umístěný na základní desce počítače</a:t>
            </a:r>
          </a:p>
          <a:p>
            <a:pPr marL="0" indent="-274320" eaLnBrk="1" fontAlgn="auto" hangingPunct="1">
              <a:spcAft>
                <a:spcPts val="0"/>
              </a:spcAft>
              <a:defRPr/>
            </a:pPr>
            <a:endParaRPr lang="cs-CZ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994551">
            <a:off x="-68754" y="3159177"/>
            <a:ext cx="3286821" cy="17214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1913" y="1916113"/>
            <a:ext cx="6400800" cy="6858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4000" dirty="0" smtClean="0">
                <a:latin typeface="Arial Black" pitchFamily="34" charset="0"/>
              </a:rPr>
              <a:t>Grafická karta</a:t>
            </a:r>
            <a:br>
              <a:rPr lang="cs-CZ" sz="4000" dirty="0" smtClean="0">
                <a:latin typeface="Arial Black" pitchFamily="34" charset="0"/>
              </a:rPr>
            </a:br>
            <a:endParaRPr lang="cs-CZ" sz="4000" dirty="0">
              <a:latin typeface="Arial Black" pitchFamily="34" charset="0"/>
            </a:endParaRPr>
          </a:p>
        </p:txBody>
      </p:sp>
      <p:sp>
        <p:nvSpPr>
          <p:cNvPr id="18434" name="Zástupný symbol pro obsah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0"/>
          </a:xfrm>
        </p:spPr>
        <p:txBody>
          <a:bodyPr/>
          <a:lstStyle/>
          <a:p>
            <a:pPr marL="0" indent="-273050" eaLnBrk="1" hangingPunct="1"/>
            <a:r>
              <a:rPr lang="cs-CZ" sz="2800" dirty="0"/>
              <a:t>s</a:t>
            </a:r>
            <a:r>
              <a:rPr lang="cs-CZ" sz="2800" dirty="0" smtClean="0"/>
              <a:t>oučástí počítače, stará se o zobrazení obrazu na monitoru.</a:t>
            </a:r>
          </a:p>
          <a:p>
            <a:pPr marL="0" indent="-273050" eaLnBrk="1" hangingPunct="1"/>
            <a:r>
              <a:rPr lang="cs-CZ" sz="2800" dirty="0" smtClean="0"/>
              <a:t>Grafická deska se někdy</a:t>
            </a:r>
          </a:p>
          <a:p>
            <a:pPr marL="0" indent="0" eaLnBrk="1" hangingPunct="1">
              <a:buNone/>
            </a:pPr>
            <a:r>
              <a:rPr lang="cs-CZ" sz="2800" dirty="0" smtClean="0"/>
              <a:t> může nalézat na základní                                   desce.</a:t>
            </a:r>
          </a:p>
          <a:p>
            <a:pPr marL="0" indent="-273050" eaLnBrk="1" hangingPunct="1"/>
            <a:endParaRPr lang="cs-CZ" sz="1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90912"/>
            <a:ext cx="3333750" cy="2676525"/>
          </a:xfrm>
          <a:prstGeom prst="teardrop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latin typeface="Arial Black" pitchFamily="34" charset="0"/>
              </a:rPr>
              <a:t>Paměť </a:t>
            </a:r>
            <a:r>
              <a:rPr lang="cs-CZ" dirty="0" err="1" smtClean="0">
                <a:latin typeface="Arial Black" pitchFamily="34" charset="0"/>
              </a:rPr>
              <a:t>RAm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19458" name="Zástupný symbol pro obsah 2"/>
          <p:cNvSpPr>
            <a:spLocks noGrp="1"/>
          </p:cNvSpPr>
          <p:nvPr>
            <p:ph idx="1"/>
          </p:nvPr>
        </p:nvSpPr>
        <p:spPr>
          <a:xfrm>
            <a:off x="827584" y="1916832"/>
            <a:ext cx="6048672" cy="3600450"/>
          </a:xfrm>
        </p:spPr>
        <p:txBody>
          <a:bodyPr/>
          <a:lstStyle/>
          <a:p>
            <a:r>
              <a:rPr lang="cs-CZ" sz="2800" dirty="0" smtClean="0"/>
              <a:t>RAM je typ elektronické paměti.</a:t>
            </a:r>
          </a:p>
          <a:p>
            <a:r>
              <a:rPr lang="cs-CZ" sz="2800" dirty="0" err="1" smtClean="0"/>
              <a:t>Pamět</a:t>
            </a:r>
            <a:r>
              <a:rPr lang="cs-CZ" sz="2800" dirty="0" smtClean="0"/>
              <a:t> </a:t>
            </a:r>
            <a:r>
              <a:rPr lang="cs-CZ" sz="2800" dirty="0" err="1" smtClean="0"/>
              <a:t>Ram</a:t>
            </a:r>
            <a:r>
              <a:rPr lang="cs-CZ" sz="2800" dirty="0" smtClean="0"/>
              <a:t> ztratí svůj obsah při výpadku napájení.</a:t>
            </a:r>
          </a:p>
          <a:p>
            <a:r>
              <a:rPr lang="cs-CZ" sz="2800" dirty="0" smtClean="0"/>
              <a:t>Paměti je několik typů druhů a velikostí, jak jste se mohli přesvědčit minulou hodinu.</a:t>
            </a:r>
          </a:p>
          <a:p>
            <a:pPr marL="0" indent="-273050" eaLnBrk="1" hangingPunct="1"/>
            <a:endParaRPr lang="cs-CZ" sz="18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035258"/>
            <a:ext cx="2444588" cy="38332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8888" y="1268413"/>
            <a:ext cx="6400800" cy="830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latin typeface="Arial Black" pitchFamily="34" charset="0"/>
              </a:rPr>
              <a:t>PEVNÝ DISK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0482" name="Zástupný symbol pro obsah 2"/>
          <p:cNvSpPr>
            <a:spLocks noGrp="1"/>
          </p:cNvSpPr>
          <p:nvPr>
            <p:ph idx="1"/>
          </p:nvPr>
        </p:nvSpPr>
        <p:spPr>
          <a:xfrm>
            <a:off x="2339752" y="2143116"/>
            <a:ext cx="5947024" cy="3662372"/>
          </a:xfrm>
        </p:spPr>
        <p:txBody>
          <a:bodyPr/>
          <a:lstStyle/>
          <a:p>
            <a:pPr marL="0" indent="-273050" eaLnBrk="1" hangingPunct="1"/>
            <a:r>
              <a:rPr lang="cs-CZ" sz="2400" dirty="0" smtClean="0"/>
              <a:t>Je zařízení starající se o ukládání dat.</a:t>
            </a:r>
          </a:p>
          <a:p>
            <a:pPr marL="0" indent="-273050" eaLnBrk="1" hangingPunct="1"/>
            <a:r>
              <a:rPr lang="cs-CZ" sz="2400" dirty="0" smtClean="0"/>
              <a:t>První takový byl vyroben roku 1956.</a:t>
            </a:r>
          </a:p>
          <a:p>
            <a:pPr marL="0" indent="-273050" eaLnBrk="1" hangingPunct="1"/>
            <a:r>
              <a:rPr lang="cs-CZ" sz="2400" dirty="0" smtClean="0"/>
              <a:t>Předchůdcem byla magnetická páska.</a:t>
            </a:r>
          </a:p>
          <a:p>
            <a:pPr marL="0" indent="-273050" eaLnBrk="1" hangingPunct="1"/>
            <a:r>
              <a:rPr lang="cs-CZ" sz="2400" dirty="0" smtClean="0"/>
              <a:t>Druhy disku:</a:t>
            </a:r>
          </a:p>
          <a:p>
            <a:pPr marL="0" indent="-273050" eaLnBrk="1" hangingPunct="1"/>
            <a:r>
              <a:rPr lang="cs-CZ" sz="2400" dirty="0" smtClean="0"/>
              <a:t>           Sériové rozhraní SATA (vyšší rychlost)</a:t>
            </a:r>
          </a:p>
          <a:p>
            <a:pPr marL="0" indent="-273050" eaLnBrk="1" hangingPunct="1"/>
            <a:r>
              <a:rPr lang="cs-CZ" sz="2400" dirty="0" smtClean="0"/>
              <a:t>            Paralelní rozhraní PATA</a:t>
            </a:r>
            <a:endParaRPr lang="cs-CZ" sz="1800" dirty="0" smtClean="0"/>
          </a:p>
          <a:p>
            <a:pPr marL="0" indent="-273050" eaLnBrk="1" hangingPunct="1"/>
            <a:endParaRPr lang="cs-CZ" sz="18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5751">
            <a:off x="-197426" y="2393544"/>
            <a:ext cx="2360040" cy="166972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365104"/>
            <a:ext cx="1823864" cy="13536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31913" y="1196975"/>
            <a:ext cx="6400800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latin typeface="Arial Black" pitchFamily="34" charset="0"/>
              </a:rPr>
              <a:t>Základní deska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21506" name="Zástupný symbol pro obsah 2"/>
          <p:cNvSpPr>
            <a:spLocks noGrp="1"/>
          </p:cNvSpPr>
          <p:nvPr>
            <p:ph idx="1"/>
          </p:nvPr>
        </p:nvSpPr>
        <p:spPr>
          <a:xfrm>
            <a:off x="683568" y="1916832"/>
            <a:ext cx="7715873" cy="4176464"/>
          </a:xfrm>
        </p:spPr>
        <p:txBody>
          <a:bodyPr/>
          <a:lstStyle/>
          <a:p>
            <a:pPr lvl="0"/>
            <a:r>
              <a:rPr lang="cs-CZ" sz="2800" dirty="0" smtClean="0"/>
              <a:t>Je základním Hardware většiny počítače.</a:t>
            </a:r>
          </a:p>
          <a:p>
            <a:pPr lvl="0"/>
            <a:r>
              <a:rPr lang="cs-CZ" sz="2800" dirty="0" smtClean="0"/>
              <a:t>Její účelem je , aby součástky počítače fungovali. </a:t>
            </a:r>
          </a:p>
          <a:p>
            <a:pPr lvl="0"/>
            <a:r>
              <a:rPr lang="cs-CZ" sz="2800" dirty="0" smtClean="0"/>
              <a:t>Komponenty propojují kabely a sloty.</a:t>
            </a:r>
          </a:p>
          <a:p>
            <a:pPr lvl="0"/>
            <a:r>
              <a:rPr lang="cs-CZ" sz="2800" dirty="0" smtClean="0"/>
              <a:t>Důležité obvody jsou zabudování </a:t>
            </a:r>
            <a:endParaRPr lang="cs-CZ" sz="2800" dirty="0"/>
          </a:p>
          <a:p>
            <a:pPr marL="0" lvl="0" indent="0">
              <a:buNone/>
            </a:pPr>
            <a:r>
              <a:rPr lang="cs-CZ" sz="2800" dirty="0" smtClean="0"/>
              <a:t>v čipové sadě, ta rozhoduje jaká součástka </a:t>
            </a:r>
            <a:r>
              <a:rPr lang="cs-CZ" sz="2800" dirty="0"/>
              <a:t> </a:t>
            </a:r>
            <a:r>
              <a:rPr lang="cs-CZ" sz="2800" dirty="0" smtClean="0"/>
              <a:t>                       </a:t>
            </a:r>
            <a:r>
              <a:rPr lang="cs-CZ" sz="2000" dirty="0" smtClean="0"/>
              <a:t>lze zapojit </a:t>
            </a:r>
            <a:r>
              <a:rPr lang="cs-CZ" sz="1600" dirty="0" smtClean="0"/>
              <a:t>k</a:t>
            </a:r>
            <a:r>
              <a:rPr lang="cs-CZ" sz="1400" dirty="0" smtClean="0"/>
              <a:t> </a:t>
            </a:r>
            <a:r>
              <a:rPr lang="cs-CZ" sz="1600" dirty="0" smtClean="0"/>
              <a:t>desce.</a:t>
            </a:r>
          </a:p>
          <a:p>
            <a:pPr marL="0" indent="-273050" eaLnBrk="1" hangingPunct="1"/>
            <a:endParaRPr lang="cs-CZ" sz="11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335" b="8383"/>
          <a:stretch/>
        </p:blipFill>
        <p:spPr bwMode="auto">
          <a:xfrm rot="19564489">
            <a:off x="6452829" y="3362817"/>
            <a:ext cx="2847633" cy="1720575"/>
          </a:xfrm>
          <a:prstGeom prst="flowChartMagneticDisk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latin typeface="Arial Black" pitchFamily="34" charset="0"/>
              </a:rPr>
              <a:t>Rozšiřující sloty</a:t>
            </a:r>
            <a:endParaRPr lang="cs-CZ" dirty="0"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450" y="2438400"/>
            <a:ext cx="6584950" cy="3367088"/>
          </a:xfrm>
        </p:spPr>
        <p:txBody>
          <a:bodyPr>
            <a:normAutofit/>
          </a:bodyPr>
          <a:lstStyle/>
          <a:p>
            <a:pPr marL="0" indent="-273050" eaLnBrk="1" hangingPunct="1">
              <a:lnSpc>
                <a:spcPct val="130000"/>
              </a:lnSpc>
            </a:pPr>
            <a:r>
              <a:rPr lang="cs-CZ" sz="2400" b="1" dirty="0" smtClean="0"/>
              <a:t>Rozšiřující sloty umožňují připojit k počítači další zařízení. 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cs-CZ" sz="2400" b="1" dirty="0" smtClean="0"/>
              <a:t>Postupem času se vyvinul velký počet druhů.    </a:t>
            </a:r>
          </a:p>
          <a:p>
            <a:pPr marL="0" indent="-273050" eaLnBrk="1" hangingPunct="1">
              <a:lnSpc>
                <a:spcPct val="130000"/>
              </a:lnSpc>
            </a:pPr>
            <a:r>
              <a:rPr lang="cs-CZ" sz="2400" b="1" dirty="0"/>
              <a:t> </a:t>
            </a:r>
            <a:r>
              <a:rPr lang="cs-CZ" sz="2400" b="1" dirty="0" smtClean="0"/>
              <a:t>  Odlišují se zejména přenosovými     </a:t>
            </a:r>
          </a:p>
          <a:p>
            <a:pPr marL="0" indent="-273050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cs-CZ" sz="2400" b="1" dirty="0" smtClean="0"/>
              <a:t>                rychlostmi a schopnostmi napájet              </a:t>
            </a:r>
          </a:p>
          <a:p>
            <a:pPr marL="0" indent="-273050"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cs-CZ" sz="2400" b="1" dirty="0"/>
              <a:t> </a:t>
            </a:r>
            <a:r>
              <a:rPr lang="cs-CZ" sz="2400" b="1" dirty="0" smtClean="0"/>
              <a:t>                              připojená zařízení.</a:t>
            </a:r>
          </a:p>
          <a:p>
            <a:pPr marL="0" indent="-273050" eaLnBrk="1" hangingPunct="1">
              <a:lnSpc>
                <a:spcPct val="130000"/>
              </a:lnSpc>
            </a:pPr>
            <a:endParaRPr lang="cs-CZ" sz="1100" b="1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23406">
            <a:off x="174940" y="4564769"/>
            <a:ext cx="2688299" cy="20162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59088" cy="3048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sz="3200" dirty="0" smtClean="0"/>
              <a:t>Snad se vám naše prezentace líbila a děkujeme za váš čas</a:t>
            </a:r>
            <a:endParaRPr lang="cs-CZ" sz="3200" dirty="0"/>
          </a:p>
        </p:txBody>
      </p:sp>
      <p:sp>
        <p:nvSpPr>
          <p:cNvPr id="2355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140200" y="6524625"/>
            <a:ext cx="2819400" cy="2876550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pic>
        <p:nvPicPr>
          <p:cNvPr id="23555" name="Picture 8" descr="http://sphotos-h.ak.fbcdn.net/hphotos-ak-ash3/557480_324226261004608_1124915246_n.jpg"/>
          <p:cNvPicPr>
            <a:picLocks noChangeAspect="1" noChangeArrowheads="1"/>
          </p:cNvPicPr>
          <p:nvPr/>
        </p:nvPicPr>
        <p:blipFill>
          <a:blip r:embed="rId2" r:link="rId3"/>
          <a:srcRect l="41434" t="12549" r="34200" b="67413"/>
          <a:stretch>
            <a:fillRect/>
          </a:stretch>
        </p:blipFill>
        <p:spPr bwMode="auto">
          <a:xfrm>
            <a:off x="3000375" y="1357313"/>
            <a:ext cx="16573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7" descr="http://sphotos-h.ak.fbcdn.net/hphotos-ak-ash4/304659_2321121363679_2126638754_n.jpg"/>
          <p:cNvPicPr>
            <a:picLocks noChangeAspect="1" noChangeArrowheads="1"/>
          </p:cNvPicPr>
          <p:nvPr/>
        </p:nvPicPr>
        <p:blipFill>
          <a:blip r:embed="rId4" r:link="rId5"/>
          <a:srcRect l="28481" t="15921" r="24002" b="28156"/>
          <a:stretch>
            <a:fillRect/>
          </a:stretch>
        </p:blipFill>
        <p:spPr bwMode="auto">
          <a:xfrm>
            <a:off x="1428750" y="1285875"/>
            <a:ext cx="160972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50" y="3214688"/>
            <a:ext cx="17430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cs-CZ">
              <a:latin typeface="Garamond" pitchFamily="18" charset="0"/>
            </a:endParaRPr>
          </a:p>
        </p:txBody>
      </p:sp>
      <p:pic>
        <p:nvPicPr>
          <p:cNvPr id="23559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75" y="3214688"/>
            <a:ext cx="17526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ástupný symbol pro obrázek 15"/>
          <p:cNvSpPr>
            <a:spLocks noGrp="1"/>
          </p:cNvSpPr>
          <p:nvPr>
            <p:ph type="pic" idx="1"/>
          </p:nvPr>
        </p:nvSpPr>
        <p:spPr>
          <a:xfrm>
            <a:off x="142875" y="7215188"/>
            <a:ext cx="2971800" cy="2971800"/>
          </a:xfrm>
        </p:spPr>
      </p:sp>
    </p:spTree>
  </p:cSld>
  <p:clrMapOvr>
    <a:masterClrMapping/>
  </p:clrMapOvr>
  <p:transition spd="slow" advClick="0" advTm="1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vět módy">
  <a:themeElements>
    <a:clrScheme name="Svět módy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Černá kravata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vět módy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489</TotalTime>
  <Words>237</Words>
  <Application>Microsoft Office PowerPoint</Application>
  <PresentationFormat>Předvádění na obrazovce (4:3)</PresentationFormat>
  <Paragraphs>42</Paragraphs>
  <Slides>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Svět módy</vt:lpstr>
      <vt:lpstr>Hardware </vt:lpstr>
      <vt:lpstr>Typické části hardwaru </vt:lpstr>
      <vt:lpstr>pROCESOR</vt:lpstr>
      <vt:lpstr>Grafická karta </vt:lpstr>
      <vt:lpstr>Paměť RAm</vt:lpstr>
      <vt:lpstr>PEVNÝ DISK</vt:lpstr>
      <vt:lpstr>Základní deska</vt:lpstr>
      <vt:lpstr>Rozšiřující sloty</vt:lpstr>
      <vt:lpstr>Snad se vám naše prezentace líbila a děkujeme za váš čas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Milan</dc:creator>
  <cp:lastModifiedBy>s-kfaltysova</cp:lastModifiedBy>
  <cp:revision>35</cp:revision>
  <dcterms:created xsi:type="dcterms:W3CDTF">2012-11-16T13:21:57Z</dcterms:created>
  <dcterms:modified xsi:type="dcterms:W3CDTF">2012-11-05T08:40:19Z</dcterms:modified>
</cp:coreProperties>
</file>