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9" r:id="rId4"/>
    <p:sldId id="264" r:id="rId5"/>
    <p:sldId id="263" r:id="rId6"/>
    <p:sldId id="260" r:id="rId7"/>
    <p:sldId id="261" r:id="rId8"/>
    <p:sldId id="265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11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EBEE3-8C0A-4517-8563-D3B98D07AE7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A3F0A6-8E81-48B8-BED1-D3BFA550FEA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A3F0A6-8E81-48B8-BED1-D3BFA550FEA6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Klepnutím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25720FD-D35E-43B2-8B1B-892F3B18B16A}" type="datetimeFigureOut">
              <a:rPr lang="cs-CZ" smtClean="0"/>
              <a:pPr/>
              <a:t>12.11.2012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8FF819-4034-4ECB-AF09-BA723AB680F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79512" y="692696"/>
            <a:ext cx="8784976" cy="2520280"/>
          </a:xfrm>
        </p:spPr>
        <p:txBody>
          <a:bodyPr>
            <a:noAutofit/>
          </a:bodyPr>
          <a:lstStyle/>
          <a:p>
            <a:pPr algn="ctr"/>
            <a:r>
              <a:rPr lang="cs-CZ" sz="6000" dirty="0">
                <a:solidFill>
                  <a:srgbClr val="FFFF00"/>
                </a:solidFill>
              </a:rPr>
              <a:t>Software + operační systémy</a:t>
            </a:r>
            <a:endParaRPr lang="cs-CZ" sz="6000" b="1" dirty="0">
              <a:solidFill>
                <a:srgbClr val="FFFF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cs-CZ" sz="4000" dirty="0" err="1" smtClean="0">
                <a:solidFill>
                  <a:srgbClr val="FFFF00"/>
                </a:solidFill>
              </a:rPr>
              <a:t>A</a:t>
            </a:r>
            <a:r>
              <a:rPr lang="cs-CZ" sz="4000" dirty="0" smtClean="0">
                <a:solidFill>
                  <a:srgbClr val="FFFF00"/>
                </a:solidFill>
              </a:rPr>
              <a:t>.Holub,</a:t>
            </a:r>
            <a:r>
              <a:rPr lang="cs-CZ" sz="4000" dirty="0" err="1" smtClean="0">
                <a:solidFill>
                  <a:srgbClr val="FFFF00"/>
                </a:solidFill>
              </a:rPr>
              <a:t>M</a:t>
            </a:r>
            <a:r>
              <a:rPr lang="cs-CZ" sz="4000" dirty="0" smtClean="0">
                <a:solidFill>
                  <a:srgbClr val="FFFF00"/>
                </a:solidFill>
              </a:rPr>
              <a:t>.</a:t>
            </a:r>
            <a:r>
              <a:rPr lang="cs-CZ" sz="4000" dirty="0" err="1" smtClean="0">
                <a:solidFill>
                  <a:srgbClr val="FFFF00"/>
                </a:solidFill>
              </a:rPr>
              <a:t>Divíšek</a:t>
            </a:r>
            <a:r>
              <a:rPr lang="cs-CZ" sz="4000" dirty="0" smtClean="0">
                <a:solidFill>
                  <a:srgbClr val="FFFF00"/>
                </a:solidFill>
              </a:rPr>
              <a:t>,</a:t>
            </a:r>
          </a:p>
          <a:p>
            <a:pPr algn="ctr"/>
            <a:r>
              <a:rPr lang="cs-CZ" sz="4000" dirty="0" smtClean="0">
                <a:solidFill>
                  <a:srgbClr val="FFFF00"/>
                </a:solidFill>
              </a:rPr>
              <a:t> </a:t>
            </a:r>
            <a:r>
              <a:rPr lang="cs-CZ" sz="4000" dirty="0" err="1" smtClean="0">
                <a:solidFill>
                  <a:srgbClr val="FFFF00"/>
                </a:solidFill>
              </a:rPr>
              <a:t>M</a:t>
            </a:r>
            <a:r>
              <a:rPr lang="cs-CZ" sz="4000" dirty="0" smtClean="0">
                <a:solidFill>
                  <a:srgbClr val="FFFF00"/>
                </a:solidFill>
              </a:rPr>
              <a:t>.Matouš a </a:t>
            </a:r>
            <a:r>
              <a:rPr lang="cs-CZ" sz="4000" dirty="0" err="1" smtClean="0">
                <a:solidFill>
                  <a:srgbClr val="FFFF00"/>
                </a:solidFill>
              </a:rPr>
              <a:t>P.Mach</a:t>
            </a:r>
            <a:endParaRPr lang="cs-CZ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97632"/>
          </a:xfrm>
        </p:spPr>
        <p:txBody>
          <a:bodyPr/>
          <a:lstStyle/>
          <a:p>
            <a:pPr algn="ctr"/>
            <a:r>
              <a:rPr lang="cs-CZ" sz="6600" dirty="0" smtClean="0">
                <a:solidFill>
                  <a:srgbClr val="FFFF00"/>
                </a:solidFill>
              </a:rPr>
              <a:t> Software</a:t>
            </a:r>
            <a:endParaRPr lang="cs-CZ" sz="6600" dirty="0">
              <a:solidFill>
                <a:srgbClr val="FFFF00"/>
              </a:solidFill>
            </a:endParaRPr>
          </a:p>
        </p:txBody>
      </p:sp>
      <p:sp>
        <p:nvSpPr>
          <p:cNvPr id="5" name="Zástupný symbol pro text 4"/>
          <p:cNvSpPr>
            <a:spLocks noGrp="1"/>
          </p:cNvSpPr>
          <p:nvPr>
            <p:ph type="body" idx="1"/>
          </p:nvPr>
        </p:nvSpPr>
        <p:spPr>
          <a:xfrm>
            <a:off x="611560" y="1268760"/>
            <a:ext cx="7488832" cy="51125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cs-CZ" sz="3200" dirty="0" smtClean="0">
                <a:solidFill>
                  <a:srgbClr val="FFFF00"/>
                </a:solidFill>
              </a:rPr>
              <a:t>Software (též programové vybavení) je v informatice sada všech počítačových programů používaných v počítači, které provádějí nějakou činnost. </a:t>
            </a:r>
          </a:p>
          <a:p>
            <a:pPr>
              <a:buFont typeface="Wingdings" pitchFamily="2" charset="2"/>
              <a:buChar char="Ø"/>
            </a:pPr>
            <a:r>
              <a:rPr lang="cs-CZ" sz="3200" dirty="0" smtClean="0">
                <a:solidFill>
                  <a:srgbClr val="FFFF00"/>
                </a:solidFill>
              </a:rPr>
              <a:t>Software můžeme definovat i tak, že to je v počítači vše, co není hardware (tj. vše kromě fyzických součástí počítače). </a:t>
            </a:r>
          </a:p>
          <a:p>
            <a:pPr>
              <a:buFont typeface="Wingdings" pitchFamily="2" charset="2"/>
              <a:buChar char="Ø"/>
            </a:pPr>
            <a:endParaRPr lang="cs-CZ" sz="3600" dirty="0" smtClean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208912" cy="468052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cs-CZ" sz="3200" dirty="0" smtClean="0">
                <a:solidFill>
                  <a:srgbClr val="FFFF00"/>
                </a:solidFill>
              </a:rPr>
              <a:t>Software může provádět i nezamýšlenou činnost a v takovém případě hovoříme buď o programátorské chybě nebo o počítačových virech,</a:t>
            </a:r>
            <a:r>
              <a:rPr lang="cs-CZ" sz="3200" dirty="0" err="1" smtClean="0">
                <a:solidFill>
                  <a:srgbClr val="FFFF00"/>
                </a:solidFill>
              </a:rPr>
              <a:t>malware</a:t>
            </a:r>
            <a:r>
              <a:rPr lang="cs-CZ" sz="3200" dirty="0" smtClean="0">
                <a:solidFill>
                  <a:srgbClr val="FFFF00"/>
                </a:solidFill>
              </a:rPr>
              <a:t>,</a:t>
            </a:r>
            <a:r>
              <a:rPr lang="cs-CZ" sz="3200" dirty="0" err="1" smtClean="0">
                <a:solidFill>
                  <a:srgbClr val="FFFF00"/>
                </a:solidFill>
              </a:rPr>
              <a:t>spyware</a:t>
            </a:r>
            <a:r>
              <a:rPr lang="cs-CZ" sz="3200" dirty="0" smtClean="0">
                <a:solidFill>
                  <a:srgbClr val="FFFF00"/>
                </a:solidFill>
              </a:rPr>
              <a:t>, trojských koních a podobném nežádoucím software. </a:t>
            </a:r>
            <a:endParaRPr lang="cs-CZ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1828800"/>
          </a:xfrm>
        </p:spPr>
        <p:txBody>
          <a:bodyPr/>
          <a:lstStyle/>
          <a:p>
            <a:r>
              <a:rPr lang="cs-CZ" dirty="0" smtClean="0">
                <a:solidFill>
                  <a:srgbClr val="FFFF00"/>
                </a:solidFill>
              </a:rPr>
              <a:t>Rozdělení softwaru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0" y="2214554"/>
            <a:ext cx="9144000" cy="464344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cs-CZ" sz="3200" dirty="0" smtClean="0">
                <a:solidFill>
                  <a:srgbClr val="FFFF00"/>
                </a:solidFill>
              </a:rPr>
              <a:t>Podle funkce můžeme software rozdělit na několik skupin:</a:t>
            </a:r>
            <a:br>
              <a:rPr lang="cs-CZ" sz="3200" dirty="0" smtClean="0">
                <a:solidFill>
                  <a:srgbClr val="FFFF00"/>
                </a:solidFill>
              </a:rPr>
            </a:br>
            <a:r>
              <a:rPr lang="cs-CZ" sz="3200" dirty="0" smtClean="0">
                <a:solidFill>
                  <a:srgbClr val="FFFF00"/>
                </a:solidFill>
              </a:rPr>
              <a:t>systémový software – umožňuje efektivní používání počítače </a:t>
            </a:r>
            <a:br>
              <a:rPr lang="cs-CZ" sz="3200" dirty="0" smtClean="0">
                <a:solidFill>
                  <a:srgbClr val="FFFF00"/>
                </a:solidFill>
              </a:rPr>
            </a:br>
            <a:r>
              <a:rPr lang="cs-CZ" sz="3200" dirty="0" smtClean="0">
                <a:solidFill>
                  <a:srgbClr val="FFFF00"/>
                </a:solidFill>
              </a:rPr>
              <a:t>firmware – software obsažené v hardware </a:t>
            </a:r>
            <a:br>
              <a:rPr lang="cs-CZ" sz="3200" dirty="0" smtClean="0">
                <a:solidFill>
                  <a:srgbClr val="FFFF00"/>
                </a:solidFill>
              </a:rPr>
            </a:br>
            <a:r>
              <a:rPr lang="cs-CZ" sz="3200" dirty="0" smtClean="0">
                <a:solidFill>
                  <a:srgbClr val="FFFF00"/>
                </a:solidFill>
              </a:rPr>
              <a:t>operační systém – spravuje počítač, vytváří prostředí pro programy </a:t>
            </a:r>
            <a:br>
              <a:rPr lang="cs-CZ" sz="3200" dirty="0" smtClean="0">
                <a:solidFill>
                  <a:srgbClr val="FFFF00"/>
                </a:solidFill>
              </a:rPr>
            </a:br>
            <a:r>
              <a:rPr lang="cs-CZ" sz="3200" dirty="0" smtClean="0">
                <a:solidFill>
                  <a:srgbClr val="FFFF00"/>
                </a:solidFill>
              </a:rPr>
              <a:t>jádro operačního systému (včetně ovladačů </a:t>
            </a:r>
            <a:r>
              <a:rPr lang="cs-CZ" sz="3200" dirty="0" smtClean="0">
                <a:solidFill>
                  <a:srgbClr val="FFFF00"/>
                </a:solidFill>
              </a:rPr>
              <a:t>zařízení</a:t>
            </a:r>
            <a:r>
              <a:rPr lang="cs-CZ" sz="3200" dirty="0" smtClean="0">
                <a:solidFill>
                  <a:srgbClr val="FFFF00"/>
                </a:solidFill>
              </a:rPr>
              <a:t>)</a:t>
            </a:r>
            <a:r>
              <a:rPr lang="cs-CZ" sz="3200" dirty="0" smtClean="0">
                <a:solidFill>
                  <a:srgbClr val="FFFF00"/>
                </a:solidFill>
              </a:rPr>
              <a:t>. </a:t>
            </a:r>
            <a:r>
              <a:rPr lang="cs-CZ" sz="3200" dirty="0" err="1" smtClean="0">
                <a:solidFill>
                  <a:srgbClr val="FFFF00"/>
                </a:solidFill>
              </a:rPr>
              <a:t>Atd</a:t>
            </a:r>
            <a:r>
              <a:rPr lang="cs-CZ" sz="3200" dirty="0" smtClean="0">
                <a:solidFill>
                  <a:srgbClr val="FFFF00"/>
                </a:solidFill>
              </a:rPr>
              <a:t>…</a:t>
            </a:r>
            <a:r>
              <a:rPr lang="cs-CZ" sz="3200" dirty="0" smtClean="0">
                <a:solidFill>
                  <a:srgbClr val="FFFF00"/>
                </a:solidFill>
              </a:rPr>
              <a:t/>
            </a:r>
            <a:br>
              <a:rPr lang="cs-CZ" sz="3200" dirty="0" smtClean="0">
                <a:solidFill>
                  <a:srgbClr val="FFFF00"/>
                </a:solidFill>
              </a:rPr>
            </a:br>
            <a:r>
              <a:rPr lang="cs-CZ" sz="3200" dirty="0" smtClean="0">
                <a:solidFill>
                  <a:srgbClr val="FFFF00"/>
                </a:solidFill>
              </a:rPr>
              <a:t/>
            </a:r>
            <a:br>
              <a:rPr lang="cs-CZ" sz="3200" dirty="0" smtClean="0">
                <a:solidFill>
                  <a:srgbClr val="FFFF00"/>
                </a:solidFill>
              </a:rPr>
            </a:br>
            <a:r>
              <a:rPr lang="cs-CZ" sz="1800" dirty="0" smtClean="0">
                <a:solidFill>
                  <a:srgbClr val="FFFF00"/>
                </a:solidFill>
              </a:rPr>
              <a:t/>
            </a:r>
            <a:br>
              <a:rPr lang="cs-CZ" sz="1800" dirty="0" smtClean="0">
                <a:solidFill>
                  <a:srgbClr val="FFFF00"/>
                </a:solidFill>
              </a:rPr>
            </a:br>
            <a:endParaRPr lang="cs-CZ" sz="1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226196"/>
          </a:xfrm>
        </p:spPr>
        <p:txBody>
          <a:bodyPr>
            <a:normAutofit/>
          </a:bodyPr>
          <a:lstStyle/>
          <a:p>
            <a:pPr algn="l"/>
            <a:r>
              <a:rPr lang="cs-CZ" sz="3200" b="0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cs-CZ" sz="3200" b="0" dirty="0" smtClean="0">
                <a:solidFill>
                  <a:srgbClr val="FFFF00"/>
                </a:solidFill>
                <a:latin typeface="+mn-lt"/>
              </a:rPr>
            </a:br>
            <a:r>
              <a:rPr lang="cs-CZ" sz="3200" dirty="0" smtClean="0">
                <a:solidFill>
                  <a:srgbClr val="FFFF00"/>
                </a:solidFill>
                <a:latin typeface="+mn-lt"/>
              </a:rPr>
              <a:t>Podle finanční dostupnosti můžeme software rozdělit na:</a:t>
            </a:r>
            <a:br>
              <a:rPr lang="cs-CZ" sz="3200" dirty="0" smtClean="0">
                <a:solidFill>
                  <a:srgbClr val="FFFF00"/>
                </a:solidFill>
                <a:latin typeface="+mn-lt"/>
              </a:rPr>
            </a:br>
            <a:r>
              <a:rPr lang="cs-CZ" sz="3200" dirty="0" smtClean="0">
                <a:solidFill>
                  <a:srgbClr val="FFFF00"/>
                </a:solidFill>
                <a:latin typeface="+mn-lt"/>
              </a:rPr>
              <a:t>freeware</a:t>
            </a:r>
            <a:br>
              <a:rPr lang="cs-CZ" sz="3200" dirty="0" smtClean="0">
                <a:solidFill>
                  <a:srgbClr val="FFFF00"/>
                </a:solidFill>
                <a:latin typeface="+mn-lt"/>
              </a:rPr>
            </a:br>
            <a:r>
              <a:rPr lang="cs-CZ" sz="3200" dirty="0" smtClean="0">
                <a:solidFill>
                  <a:srgbClr val="FFFF00"/>
                </a:solidFill>
                <a:latin typeface="+mn-lt"/>
              </a:rPr>
              <a:t>shareware</a:t>
            </a:r>
            <a:br>
              <a:rPr lang="cs-CZ" sz="3200" dirty="0" smtClean="0">
                <a:solidFill>
                  <a:srgbClr val="FFFF00"/>
                </a:solidFill>
                <a:latin typeface="+mn-lt"/>
              </a:rPr>
            </a:br>
            <a:r>
              <a:rPr lang="cs-CZ" sz="3200" dirty="0" smtClean="0">
                <a:solidFill>
                  <a:srgbClr val="FFFF00"/>
                </a:solidFill>
                <a:latin typeface="+mn-lt"/>
              </a:rPr>
              <a:t>komerční software</a:t>
            </a:r>
            <a:br>
              <a:rPr lang="cs-CZ" sz="3200" dirty="0" smtClean="0">
                <a:solidFill>
                  <a:srgbClr val="FFFF00"/>
                </a:solidFill>
                <a:latin typeface="+mn-lt"/>
              </a:rPr>
            </a:br>
            <a:r>
              <a:rPr lang="cs-CZ" sz="3200" dirty="0" smtClean="0">
                <a:solidFill>
                  <a:srgbClr val="FFFF00"/>
                </a:solidFill>
                <a:latin typeface="+mn-lt"/>
              </a:rPr>
              <a:t>Lze vymyslet i různá další rozdělení podle druhu, účelu, vzhledu, funkčnosti – například oddělit softwarové knihovny)</a:t>
            </a:r>
            <a:endParaRPr lang="cs-CZ" sz="3200" dirty="0">
              <a:solidFill>
                <a:srgbClr val="FFFF00"/>
              </a:solidFill>
              <a:latin typeface="+mn-lt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89720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rgbClr val="FFFF00"/>
                </a:solidFill>
              </a:rPr>
              <a:t>Operační systémy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291264" cy="4968552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rgbClr val="FFFF00"/>
                </a:solidFill>
              </a:rPr>
              <a:t>Operační systém</a:t>
            </a:r>
            <a:r>
              <a:rPr lang="cs-CZ" sz="3200" dirty="0" smtClean="0">
                <a:solidFill>
                  <a:srgbClr val="FFFF00"/>
                </a:solidFill>
              </a:rPr>
              <a:t> je v informatice základní programové vybavení počítače (tj. software), které je zavedeno do paměti počítače při jeho startu a zůstává v činnosti až do jeho vypnutí.</a:t>
            </a:r>
          </a:p>
          <a:p>
            <a:pPr>
              <a:buFont typeface="Wingdings" pitchFamily="2" charset="2"/>
              <a:buChar char="Ø"/>
            </a:pPr>
            <a:r>
              <a:rPr lang="cs-CZ" sz="3200" dirty="0" smtClean="0">
                <a:solidFill>
                  <a:srgbClr val="FFFF00"/>
                </a:solidFill>
              </a:rPr>
              <a:t> Skládá se z jádra a pomocných systémových nástrojů. </a:t>
            </a:r>
            <a:endParaRPr lang="cs-CZ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67544" y="260648"/>
            <a:ext cx="8280920" cy="6192688"/>
          </a:xfrm>
        </p:spPr>
        <p:txBody>
          <a:bodyPr>
            <a:normAutofit/>
          </a:bodyPr>
          <a:lstStyle/>
          <a:p>
            <a:pPr algn="just"/>
            <a:r>
              <a:rPr lang="cs-CZ" sz="3200" dirty="0" smtClean="0">
                <a:solidFill>
                  <a:srgbClr val="FFFF00"/>
                </a:solidFill>
              </a:rPr>
              <a:t>Operační systém plní tři základní funkce:</a:t>
            </a:r>
          </a:p>
          <a:p>
            <a:pPr marL="301752" lvl="0" indent="-228600" algn="just">
              <a:buAutoNum type="arabicPeriod"/>
            </a:pPr>
            <a:r>
              <a:rPr lang="cs-CZ" sz="3200" dirty="0" smtClean="0">
                <a:solidFill>
                  <a:srgbClr val="FFFF00"/>
                </a:solidFill>
              </a:rPr>
              <a:t>ovládání počítače – umožňuje uživateli spouštět programy, předávat jim vstupy a získávat jejich výstupy s výsledky</a:t>
            </a:r>
          </a:p>
          <a:p>
            <a:pPr marL="301752" indent="-228600" algn="just">
              <a:buFont typeface="Wingdings 2"/>
              <a:buAutoNum type="arabicPeriod"/>
            </a:pPr>
            <a:r>
              <a:rPr lang="cs-CZ" sz="3200" dirty="0" smtClean="0">
                <a:solidFill>
                  <a:srgbClr val="FFFF00"/>
                </a:solidFill>
              </a:rPr>
              <a:t>abstrakce hardware – vytváří rozhraní pro programy, které abstrahuje ovládání hardware a dalších funkcí do snadno použitelných funkcí (API)</a:t>
            </a:r>
          </a:p>
          <a:p>
            <a:pPr marL="301752" lvl="0" indent="-228600" algn="just">
              <a:buAutoNum type="arabicPeriod" startAt="3"/>
            </a:pPr>
            <a:r>
              <a:rPr lang="cs-CZ" sz="3200" dirty="0" smtClean="0">
                <a:solidFill>
                  <a:srgbClr val="FFFF00"/>
                </a:solidFill>
              </a:rPr>
              <a:t>správa prostředků – přiděluje a odebírá procesům systémové prostředky počítače</a:t>
            </a:r>
          </a:p>
          <a:p>
            <a:pPr marL="301752" lvl="0" indent="-228600" algn="just">
              <a:buAutoNum type="arabicPeriod" startAt="3"/>
            </a:pPr>
            <a:endParaRPr lang="cs-CZ" sz="2400" dirty="0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428760"/>
          </a:xfrm>
        </p:spPr>
        <p:txBody>
          <a:bodyPr/>
          <a:lstStyle/>
          <a:p>
            <a:pPr algn="ctr"/>
            <a:r>
              <a:rPr lang="cs-CZ" dirty="0" smtClean="0">
                <a:solidFill>
                  <a:srgbClr val="FFFF00"/>
                </a:solidFill>
              </a:rPr>
              <a:t>Kvíz	</a:t>
            </a:r>
            <a:endParaRPr lang="cs-CZ" dirty="0">
              <a:solidFill>
                <a:srgbClr val="FFFF00"/>
              </a:solidFill>
            </a:endParaRP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00100" y="2507786"/>
            <a:ext cx="8143900" cy="3993048"/>
          </a:xfrm>
        </p:spPr>
        <p:txBody>
          <a:bodyPr>
            <a:normAutofit/>
          </a:bodyPr>
          <a:lstStyle/>
          <a:p>
            <a:pPr marL="530352" indent="-457200">
              <a:buAutoNum type="arabicParenR"/>
            </a:pPr>
            <a:r>
              <a:rPr lang="cs-CZ" sz="2400" dirty="0" smtClean="0">
                <a:solidFill>
                  <a:srgbClr val="FFFF00"/>
                </a:solidFill>
              </a:rPr>
              <a:t>Je software i myš?</a:t>
            </a:r>
          </a:p>
          <a:p>
            <a:pPr marL="530352" indent="-457200">
              <a:buAutoNum type="arabicParenR"/>
            </a:pPr>
            <a:r>
              <a:rPr lang="cs-CZ" sz="2400" dirty="0" smtClean="0">
                <a:solidFill>
                  <a:srgbClr val="FFFF00"/>
                </a:solidFill>
              </a:rPr>
              <a:t>Kolik funkcí plní operační systémy?</a:t>
            </a:r>
          </a:p>
          <a:p>
            <a:pPr marL="530352" indent="-457200">
              <a:buAutoNum type="arabicParenR"/>
            </a:pPr>
            <a:r>
              <a:rPr lang="cs-CZ" sz="2400" dirty="0" smtClean="0">
                <a:solidFill>
                  <a:srgbClr val="FFFF00"/>
                </a:solidFill>
              </a:rPr>
              <a:t>Z čeho se skládá operační systém?</a:t>
            </a:r>
          </a:p>
          <a:p>
            <a:pPr marL="530352" indent="-457200">
              <a:buAutoNum type="arabicParenR"/>
            </a:pPr>
            <a:r>
              <a:rPr lang="cs-CZ" sz="2400" dirty="0" smtClean="0">
                <a:solidFill>
                  <a:srgbClr val="FFFF00"/>
                </a:solidFill>
              </a:rPr>
              <a:t>Co umožňuje systémový software?</a:t>
            </a:r>
          </a:p>
          <a:p>
            <a:pPr marL="530352" indent="-457200">
              <a:buAutoNum type="arabicParenR"/>
            </a:pPr>
            <a:r>
              <a:rPr lang="cs-CZ" sz="2400" dirty="0" smtClean="0">
                <a:solidFill>
                  <a:srgbClr val="FFFF00"/>
                </a:solidFill>
              </a:rPr>
              <a:t>Co dělá operační systém?</a:t>
            </a:r>
          </a:p>
          <a:p>
            <a:pPr marL="530352" indent="-457200">
              <a:buAutoNum type="arabicParenR"/>
            </a:pPr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rchol">
  <a:themeElements>
    <a:clrScheme name="Vlastní 23">
      <a:dk1>
        <a:srgbClr val="130AC6"/>
      </a:dk1>
      <a:lt1>
        <a:srgbClr val="000000"/>
      </a:lt1>
      <a:dk2>
        <a:srgbClr val="130AC6"/>
      </a:dk2>
      <a:lt2>
        <a:srgbClr val="000000"/>
      </a:lt2>
      <a:accent1>
        <a:srgbClr val="000000"/>
      </a:accent1>
      <a:accent2>
        <a:srgbClr val="000000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00"/>
      </a:hlink>
      <a:folHlink>
        <a:srgbClr val="000000"/>
      </a:folHlink>
    </a:clrScheme>
    <a:fontScheme name="Vrchol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rchol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116</TotalTime>
  <Words>227</Words>
  <Application>Microsoft Office PowerPoint</Application>
  <PresentationFormat>Předvádění na obrazovce (4:3)</PresentationFormat>
  <Paragraphs>24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Vrchol</vt:lpstr>
      <vt:lpstr>Software + operační systémy</vt:lpstr>
      <vt:lpstr> Software</vt:lpstr>
      <vt:lpstr>Snímek 3</vt:lpstr>
      <vt:lpstr>Rozdělení softwaru</vt:lpstr>
      <vt:lpstr> Podle finanční dostupnosti můžeme software rozdělit na: freeware shareware komerční software Lze vymyslet i různá další rozdělení podle druhu, účelu, vzhledu, funkčnosti – například oddělit softwarové knihovny)</vt:lpstr>
      <vt:lpstr>Operační systémy </vt:lpstr>
      <vt:lpstr>Snímek 7</vt:lpstr>
      <vt:lpstr>Kvíz </vt:lpstr>
    </vt:vector>
  </TitlesOfParts>
  <Company>Biskupské gymnázium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+ operační systémy</dc:title>
  <dc:creator>s-aholub</dc:creator>
  <cp:lastModifiedBy>s-mmatous</cp:lastModifiedBy>
  <cp:revision>17</cp:revision>
  <dcterms:created xsi:type="dcterms:W3CDTF">2012-10-11T08:22:25Z</dcterms:created>
  <dcterms:modified xsi:type="dcterms:W3CDTF">2012-11-12T08:23:25Z</dcterms:modified>
</cp:coreProperties>
</file>