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vnoramenný trojúhelník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Klepnutím lze upravit styl předlohy podnadpisů.</a:t>
            </a:r>
            <a:endParaRPr lang="en-US"/>
          </a:p>
        </p:txBody>
      </p:sp>
      <p:sp>
        <p:nvSpPr>
          <p:cNvPr id="5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BE05274F-1587-4EDE-A6BD-FABC585DB05A}" type="datetimeFigureOut">
              <a:rPr lang="cs-CZ"/>
              <a:pPr>
                <a:defRPr/>
              </a:pPr>
              <a:t>15.11.2012</a:t>
            </a:fld>
            <a:endParaRPr lang="cs-CZ"/>
          </a:p>
        </p:txBody>
      </p:sp>
      <p:sp>
        <p:nvSpPr>
          <p:cNvPr id="6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3480654-26BD-4A47-BF91-28DE3F9D147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F8A53-A5EA-400D-B6EF-52908092C8F4}" type="datetimeFigureOut">
              <a:rPr lang="cs-CZ"/>
              <a:pPr>
                <a:defRPr/>
              </a:pPr>
              <a:t>15.11.2012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03896-649B-4591-92DB-B0EA46D3E78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80E7E-8053-4A14-B804-EC81FE87CB18}" type="datetimeFigureOut">
              <a:rPr lang="cs-CZ"/>
              <a:pPr>
                <a:defRPr/>
              </a:pPr>
              <a:t>15.11.2012</a:t>
            </a:fld>
            <a:endParaRPr lang="cs-CZ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17613-C44D-4E33-9DC5-FBB0357D24F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4D59E-D4DB-4345-A080-128D58941888}" type="datetimeFigureOut">
              <a:rPr lang="cs-CZ"/>
              <a:pPr>
                <a:defRPr/>
              </a:pPr>
              <a:t>15.11.2012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5D093-199D-4B93-82FB-AF2047FB264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úhlý trojúhelník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ovnoramenný trojúhelník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Přímá spojovací čára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Přímá spojovací čára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8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6A239-AF9A-421C-8C07-6CEEE5F18334}" type="datetimeFigureOut">
              <a:rPr lang="cs-CZ"/>
              <a:pPr>
                <a:defRPr/>
              </a:pPr>
              <a:t>15.11.2012</a:t>
            </a:fld>
            <a:endParaRPr lang="cs-CZ"/>
          </a:p>
        </p:txBody>
      </p:sp>
      <p:sp>
        <p:nvSpPr>
          <p:cNvPr id="9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44528-99BF-4BA4-8F86-F33F496709E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C5A30-236F-4F3C-BB98-A332713DD9D7}" type="datetimeFigureOut">
              <a:rPr lang="cs-CZ"/>
              <a:pPr>
                <a:defRPr/>
              </a:pPr>
              <a:t>15.11.2012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43620-FBF9-43DE-A4B2-DA55C24A21D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77DF5-8FD7-4016-9251-E11A04D336A6}" type="datetimeFigureOut">
              <a:rPr lang="cs-CZ"/>
              <a:pPr>
                <a:defRPr/>
              </a:pPr>
              <a:t>15.11.2012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936F4276-B887-4418-AD94-491182AB914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50133-518B-427E-85AD-78AB35B8BCA0}" type="datetimeFigureOut">
              <a:rPr lang="cs-CZ"/>
              <a:pPr>
                <a:defRPr/>
              </a:pPr>
              <a:t>15.11.2012</a:t>
            </a:fld>
            <a:endParaRPr lang="cs-CZ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FDDF9-F661-4BCB-B748-384EF057EE0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4C09E-8408-44C0-B82E-D1380C99BAD1}" type="datetimeFigureOut">
              <a:rPr lang="cs-CZ"/>
              <a:pPr>
                <a:defRPr/>
              </a:pPr>
              <a:t>15.11.2012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414B3-9E02-40D5-9265-77DCE21E184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BF438B70-7AA6-4E9D-B0D0-63A57EAD8A7D}" type="datetimeFigureOut">
              <a:rPr lang="cs-CZ"/>
              <a:pPr>
                <a:defRPr/>
              </a:pPr>
              <a:t>15.11.2012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C5CA2FB8-DA9E-4830-949E-090A3153BD5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cs-CZ" noProof="0" smtClean="0"/>
              <a:t>Klepnutím na ikonu přidáte obrázek.</a:t>
            </a:r>
            <a:endParaRPr lang="en-US" noProof="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0E7A376F-28A4-4F3D-9EED-37A736851670}" type="datetimeFigureOut">
              <a:rPr lang="cs-CZ"/>
              <a:pPr>
                <a:defRPr/>
              </a:pPr>
              <a:t>15.11.2012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FEF2DD95-EAF5-43B5-B633-7A96506D0C9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avoúhlý trojúhelník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Přímá spojovací čára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1030" name="Zástupný symbol pro text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462D556-314D-41F7-B12F-C52BE8C20A41}" type="datetimeFigureOut">
              <a:rPr lang="cs-CZ"/>
              <a:pPr>
                <a:defRPr/>
              </a:pPr>
              <a:t>15.11.2012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898497-F5FE-4BBB-8CF7-9475E6119A4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1" r:id="rId6"/>
    <p:sldLayoutId id="2147483850" r:id="rId7"/>
    <p:sldLayoutId id="2147483857" r:id="rId8"/>
    <p:sldLayoutId id="2147483858" r:id="rId9"/>
    <p:sldLayoutId id="2147483849" r:id="rId10"/>
    <p:sldLayoutId id="2147483848" r:id="rId11"/>
  </p:sldLayoutIdLst>
  <p:txStyles>
    <p:titleStyle>
      <a:lvl1pPr marL="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6AA4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algn="l" rtl="0" fontAlgn="base">
        <a:spcBef>
          <a:spcPct val="0"/>
        </a:spcBef>
        <a:spcAft>
          <a:spcPct val="0"/>
        </a:spcAft>
        <a:defRPr sz="4200">
          <a:solidFill>
            <a:srgbClr val="FF6AA4"/>
          </a:solidFill>
          <a:latin typeface="Century Gothic" pitchFamily="34" charset="0"/>
        </a:defRPr>
      </a:lvl2pPr>
      <a:lvl3pPr marL="484188" algn="l" rtl="0" fontAlgn="base">
        <a:spcBef>
          <a:spcPct val="0"/>
        </a:spcBef>
        <a:spcAft>
          <a:spcPct val="0"/>
        </a:spcAft>
        <a:defRPr sz="4200">
          <a:solidFill>
            <a:srgbClr val="FF6AA4"/>
          </a:solidFill>
          <a:latin typeface="Century Gothic" pitchFamily="34" charset="0"/>
        </a:defRPr>
      </a:lvl3pPr>
      <a:lvl4pPr marL="484188" algn="l" rtl="0" fontAlgn="base">
        <a:spcBef>
          <a:spcPct val="0"/>
        </a:spcBef>
        <a:spcAft>
          <a:spcPct val="0"/>
        </a:spcAft>
        <a:defRPr sz="4200">
          <a:solidFill>
            <a:srgbClr val="FF6AA4"/>
          </a:solidFill>
          <a:latin typeface="Century Gothic" pitchFamily="34" charset="0"/>
        </a:defRPr>
      </a:lvl4pPr>
      <a:lvl5pPr marL="484188" algn="l" rtl="0" fontAlgn="base">
        <a:spcBef>
          <a:spcPct val="0"/>
        </a:spcBef>
        <a:spcAft>
          <a:spcPct val="0"/>
        </a:spcAft>
        <a:defRPr sz="4200">
          <a:solidFill>
            <a:srgbClr val="FF6AA4"/>
          </a:solidFill>
          <a:latin typeface="Century Gothic" pitchFamily="34" charset="0"/>
        </a:defRPr>
      </a:lvl5pPr>
      <a:lvl6pPr marL="941388" algn="l" rtl="0" fontAlgn="base">
        <a:spcBef>
          <a:spcPct val="0"/>
        </a:spcBef>
        <a:spcAft>
          <a:spcPct val="0"/>
        </a:spcAft>
        <a:defRPr sz="4200">
          <a:solidFill>
            <a:srgbClr val="FF6AA4"/>
          </a:solidFill>
          <a:latin typeface="Century Gothic" pitchFamily="34" charset="0"/>
        </a:defRPr>
      </a:lvl6pPr>
      <a:lvl7pPr marL="1398588" algn="l" rtl="0" fontAlgn="base">
        <a:spcBef>
          <a:spcPct val="0"/>
        </a:spcBef>
        <a:spcAft>
          <a:spcPct val="0"/>
        </a:spcAft>
        <a:defRPr sz="4200">
          <a:solidFill>
            <a:srgbClr val="FF6AA4"/>
          </a:solidFill>
          <a:latin typeface="Century Gothic" pitchFamily="34" charset="0"/>
        </a:defRPr>
      </a:lvl7pPr>
      <a:lvl8pPr marL="1855788" algn="l" rtl="0" fontAlgn="base">
        <a:spcBef>
          <a:spcPct val="0"/>
        </a:spcBef>
        <a:spcAft>
          <a:spcPct val="0"/>
        </a:spcAft>
        <a:defRPr sz="4200">
          <a:solidFill>
            <a:srgbClr val="FF6AA4"/>
          </a:solidFill>
          <a:latin typeface="Century Gothic" pitchFamily="34" charset="0"/>
        </a:defRPr>
      </a:lvl8pPr>
      <a:lvl9pPr marL="2312988" algn="l" rtl="0" fontAlgn="base">
        <a:spcBef>
          <a:spcPct val="0"/>
        </a:spcBef>
        <a:spcAft>
          <a:spcPct val="0"/>
        </a:spcAft>
        <a:defRPr sz="4200">
          <a:solidFill>
            <a:srgbClr val="FF6AA4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F99B8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72282" y="785813"/>
            <a:ext cx="8062911" cy="1470025"/>
          </a:xfrm>
        </p:spPr>
        <p:txBody>
          <a:bodyPr/>
          <a:lstStyle/>
          <a:p>
            <a:pPr marL="484632" fontAlgn="auto">
              <a:spcAft>
                <a:spcPts val="0"/>
              </a:spcAft>
              <a:defRPr/>
            </a:pPr>
            <a:r>
              <a:rPr lang="cs-CZ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Estetická a typografická </a:t>
            </a:r>
            <a:br>
              <a:rPr lang="cs-CZ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cs-CZ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pravidla </a:t>
            </a:r>
            <a:endParaRPr lang="cs-CZ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-604873" y="2260592"/>
            <a:ext cx="8215370" cy="2000264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cs-CZ" sz="2400" dirty="0" smtClean="0">
                <a:solidFill>
                  <a:srgbClr val="FFFF66"/>
                </a:solidFill>
              </a:rPr>
              <a:t>Typografie je nauka o úpravě tiskovin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cs-CZ" sz="2400" dirty="0" smtClean="0">
              <a:solidFill>
                <a:srgbClr val="FFFF66"/>
              </a:solidFill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cs-CZ" sz="2400" dirty="0" smtClean="0">
              <a:solidFill>
                <a:srgbClr val="FFFF66"/>
              </a:solidFill>
            </a:endParaRPr>
          </a:p>
        </p:txBody>
      </p:sp>
      <p:sp>
        <p:nvSpPr>
          <p:cNvPr id="13315" name="Obdélník 4"/>
          <p:cNvSpPr>
            <a:spLocks noChangeArrowheads="1"/>
          </p:cNvSpPr>
          <p:nvPr/>
        </p:nvSpPr>
        <p:spPr bwMode="auto">
          <a:xfrm>
            <a:off x="2498725" y="3971925"/>
            <a:ext cx="355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2400" u="sng" dirty="0">
                <a:solidFill>
                  <a:srgbClr val="FFFF66"/>
                </a:solidFill>
                <a:latin typeface="Century Gothic" pitchFamily="34" charset="0"/>
              </a:rPr>
              <a:t>Tiskovina má vypadat</a:t>
            </a:r>
            <a:r>
              <a:rPr lang="cs-CZ" sz="2000" dirty="0">
                <a:solidFill>
                  <a:srgbClr val="FFFF66"/>
                </a:solidFill>
                <a:latin typeface="Century Gothic" pitchFamily="34" charset="0"/>
              </a:rPr>
              <a:t>:</a:t>
            </a:r>
            <a:r>
              <a:rPr lang="cs-CZ" dirty="0">
                <a:solidFill>
                  <a:srgbClr val="FFFF66"/>
                </a:solidFill>
                <a:latin typeface="Century Gothic" pitchFamily="34" charset="0"/>
              </a:rPr>
              <a:t> </a:t>
            </a:r>
            <a:endParaRPr lang="cs-CZ" dirty="0">
              <a:latin typeface="Century Gothic" pitchFamily="34" charset="0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059113" y="4710113"/>
            <a:ext cx="2376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cs-CZ" sz="2000" dirty="0"/>
              <a:t>- </a:t>
            </a:r>
            <a:r>
              <a:rPr lang="cs-CZ" sz="2000" dirty="0">
                <a:solidFill>
                  <a:schemeClr val="folHlink"/>
                </a:solidFill>
              </a:rPr>
              <a:t>působila esteticky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785786" y="5286388"/>
            <a:ext cx="2376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cs-CZ"/>
              <a:t>- </a:t>
            </a:r>
            <a:r>
              <a:rPr lang="cs-CZ" sz="2000">
                <a:solidFill>
                  <a:schemeClr val="folHlink"/>
                </a:solidFill>
              </a:rPr>
              <a:t>byla dobře čitelná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5364163" y="5386388"/>
            <a:ext cx="36718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cs-CZ"/>
              <a:t>- </a:t>
            </a:r>
            <a:r>
              <a:rPr lang="cs-CZ" sz="2000">
                <a:solidFill>
                  <a:schemeClr val="folHlink"/>
                </a:solidFill>
              </a:rPr>
              <a:t>snadno se v ní orientovalo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cs-CZ" sz="3200" smtClean="0">
                <a:ln>
                  <a:noFill/>
                </a:ln>
                <a:solidFill>
                  <a:srgbClr val="FFFF66"/>
                </a:solidFill>
                <a:effectLst/>
              </a:rPr>
              <a:t>A NAKONEC KVÍÍÍZ</a:t>
            </a:r>
            <a:r>
              <a:rPr lang="cs-CZ" smtClean="0">
                <a:ln>
                  <a:noFill/>
                </a:ln>
                <a:effectLst/>
              </a:rPr>
              <a:t>  </a:t>
            </a:r>
            <a:r>
              <a:rPr lang="cs-CZ" smtClean="0">
                <a:ln>
                  <a:noFill/>
                </a:ln>
                <a:effectLst/>
                <a:sym typeface="Wingdings" pitchFamily="2" charset="2"/>
              </a:rPr>
              <a:t>   </a:t>
            </a:r>
            <a:endParaRPr lang="cs-CZ" smtClean="0">
              <a:ln>
                <a:noFill/>
              </a:ln>
              <a:effectLst/>
            </a:endParaRPr>
          </a:p>
        </p:txBody>
      </p:sp>
      <p:sp>
        <p:nvSpPr>
          <p:cNvPr id="3584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cs-CZ" sz="2000" b="1" i="1" smtClean="0">
                <a:solidFill>
                  <a:srgbClr val="FF9933"/>
                </a:solidFill>
              </a:rPr>
              <a:t>JAK MÁ SPRÁVNĚ VYPADAT TISKOVINA?</a:t>
            </a:r>
          </a:p>
          <a:p>
            <a:r>
              <a:rPr lang="cs-CZ" sz="2000" b="1" i="1" smtClean="0">
                <a:solidFill>
                  <a:srgbClr val="FF9933"/>
                </a:solidFill>
              </a:rPr>
              <a:t>JAKÉ PÍSMO POUŽÍVÁME PRO ZÁKLADNÍ TEXTY?</a:t>
            </a:r>
          </a:p>
          <a:p>
            <a:r>
              <a:rPr lang="cs-CZ" sz="2000" b="1" i="1" smtClean="0">
                <a:solidFill>
                  <a:srgbClr val="FF9933"/>
                </a:solidFill>
              </a:rPr>
              <a:t>JAKÉ PÍSMO JE VHODNÉ PRO NÁZVY KAPITOL A SEKCÍ?</a:t>
            </a:r>
          </a:p>
          <a:p>
            <a:r>
              <a:rPr lang="cs-CZ" sz="2000" b="1" i="1" smtClean="0">
                <a:solidFill>
                  <a:srgbClr val="FF9933"/>
                </a:solidFill>
              </a:rPr>
              <a:t>ČÍM ZÁSADNĚ VYZNAČUJEME POJMY?</a:t>
            </a:r>
          </a:p>
          <a:p>
            <a:r>
              <a:rPr lang="cs-CZ" sz="2000" b="1" i="1" smtClean="0">
                <a:solidFill>
                  <a:srgbClr val="FF9933"/>
                </a:solidFill>
              </a:rPr>
              <a:t>JAKÁ TLAČÍTKA POŽÍVÁME PRO PŘEDČASNÉ UKONČENÍ STRÁNKY?</a:t>
            </a:r>
          </a:p>
          <a:p>
            <a:r>
              <a:rPr lang="cs-CZ" sz="2000" b="1" i="1" smtClean="0">
                <a:solidFill>
                  <a:srgbClr val="FF9933"/>
                </a:solidFill>
              </a:rPr>
              <a:t>CO SLOUŽÍ K DĚLENÍ SLOV?</a:t>
            </a:r>
          </a:p>
          <a:p>
            <a:r>
              <a:rPr lang="cs-CZ" sz="2000" b="1" i="1" smtClean="0">
                <a:solidFill>
                  <a:srgbClr val="FF9933"/>
                </a:solidFill>
              </a:rPr>
              <a:t>KAM DÁVÁME POPISKY K OBRÁZKŮM?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4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cs-CZ" smtClean="0">
                <a:ln>
                  <a:noFill/>
                </a:ln>
                <a:effectLst/>
                <a:latin typeface="Arial Black" pitchFamily="34" charset="0"/>
              </a:rPr>
              <a:t>           </a:t>
            </a:r>
            <a:r>
              <a:rPr lang="cs-CZ" smtClean="0">
                <a:ln>
                  <a:noFill/>
                </a:ln>
                <a:solidFill>
                  <a:srgbClr val="FFFF66"/>
                </a:solidFill>
                <a:effectLst/>
                <a:latin typeface="Arial Black" pitchFamily="34" charset="0"/>
              </a:rPr>
              <a:t>KONEC!!!!!</a:t>
            </a:r>
          </a:p>
        </p:txBody>
      </p:sp>
      <p:sp>
        <p:nvSpPr>
          <p:cNvPr id="36869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68313" y="1916113"/>
            <a:ext cx="8229600" cy="2209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 sz="2600" smtClean="0"/>
              <a:t>Doufáme že se vám naše prezentace líbila a děkujeme za váš čas!!!!!!!!! </a:t>
            </a:r>
            <a:r>
              <a:rPr lang="cs-CZ" sz="2600" smtClean="0">
                <a:sym typeface="Wingdings" pitchFamily="2" charset="2"/>
              </a:rPr>
              <a:t>     </a:t>
            </a:r>
          </a:p>
          <a:p>
            <a:pPr>
              <a:lnSpc>
                <a:spcPct val="90000"/>
              </a:lnSpc>
            </a:pPr>
            <a:endParaRPr lang="cs-CZ" sz="2600" smtClean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cs-CZ" sz="2600" smtClean="0">
              <a:sym typeface="Wingdings" pitchFamily="2" charset="2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cs-CZ" sz="2600" smtClean="0">
                <a:solidFill>
                  <a:srgbClr val="FFFF66"/>
                </a:solidFill>
              </a:rPr>
              <a:t>N.Horká,E.Černá,K.Holíková,K.Faltysová</a:t>
            </a:r>
          </a:p>
        </p:txBody>
      </p:sp>
      <p:pic>
        <p:nvPicPr>
          <p:cNvPr id="36871" name="Picture 7" descr="w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 rot="20394286">
            <a:off x="5940425" y="4221163"/>
            <a:ext cx="2376488" cy="237648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cs-CZ" sz="3200" b="1" i="1" smtClean="0">
                <a:ln>
                  <a:noFill/>
                </a:ln>
                <a:effectLst/>
              </a:rPr>
              <a:t>Používání a kombinování písem</a:t>
            </a:r>
          </a:p>
        </p:txBody>
      </p:sp>
      <p:sp>
        <p:nvSpPr>
          <p:cNvPr id="21509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57200" y="1882775"/>
            <a:ext cx="4038600" cy="4572000"/>
          </a:xfrm>
        </p:spPr>
        <p:txBody>
          <a:bodyPr/>
          <a:lstStyle/>
          <a:p>
            <a:r>
              <a:rPr lang="cs-CZ" sz="1800" b="1" i="1" smtClean="0">
                <a:solidFill>
                  <a:schemeClr val="folHlink"/>
                </a:solidFill>
              </a:rPr>
              <a:t>základní texty</a:t>
            </a:r>
            <a:r>
              <a:rPr lang="cs-CZ" sz="1800" smtClean="0">
                <a:solidFill>
                  <a:schemeClr val="accent1"/>
                </a:solidFill>
              </a:rPr>
              <a:t> </a:t>
            </a:r>
            <a:r>
              <a:rPr lang="cs-CZ" sz="1800" smtClean="0">
                <a:solidFill>
                  <a:schemeClr val="folHlink"/>
                </a:solidFill>
              </a:rPr>
              <a:t>-písmo patkové</a:t>
            </a:r>
            <a:r>
              <a:rPr lang="cs-CZ" sz="1800" smtClean="0"/>
              <a:t> </a:t>
            </a:r>
            <a:r>
              <a:rPr lang="cs-CZ" sz="1800" smtClean="0">
                <a:solidFill>
                  <a:schemeClr val="folHlink"/>
                </a:solidFill>
              </a:rPr>
              <a:t>(antikva – např. Times New Roman)</a:t>
            </a:r>
          </a:p>
          <a:p>
            <a:r>
              <a:rPr lang="cs-CZ" sz="1800" b="1" i="1" smtClean="0">
                <a:solidFill>
                  <a:schemeClr val="folHlink"/>
                </a:solidFill>
              </a:rPr>
              <a:t> pro názvy kapitol či sekcí -</a:t>
            </a:r>
            <a:r>
              <a:rPr lang="cs-CZ" sz="1800" smtClean="0"/>
              <a:t> </a:t>
            </a:r>
            <a:r>
              <a:rPr lang="cs-CZ" sz="1800" smtClean="0">
                <a:solidFill>
                  <a:schemeClr val="folHlink"/>
                </a:solidFill>
              </a:rPr>
              <a:t>bezpatkové (grotesk – např. Arial).</a:t>
            </a:r>
            <a:endParaRPr lang="cs-CZ" sz="1800" b="1" i="1" smtClean="0">
              <a:solidFill>
                <a:schemeClr val="folHlink"/>
              </a:solidFill>
            </a:endParaRPr>
          </a:p>
          <a:p>
            <a:endParaRPr lang="cs-CZ" sz="1800" smtClean="0">
              <a:solidFill>
                <a:schemeClr val="folHlink"/>
              </a:solidFill>
            </a:endParaRPr>
          </a:p>
          <a:p>
            <a:endParaRPr lang="cs-CZ" sz="1800" smtClean="0">
              <a:solidFill>
                <a:schemeClr val="folHlink"/>
              </a:solidFill>
            </a:endParaRPr>
          </a:p>
          <a:p>
            <a:endParaRPr lang="cs-CZ" sz="1800" smtClean="0">
              <a:solidFill>
                <a:schemeClr val="folHlink"/>
              </a:solidFill>
            </a:endParaRPr>
          </a:p>
          <a:p>
            <a:pPr>
              <a:buFont typeface="Wingdings 2" pitchFamily="18" charset="2"/>
              <a:buNone/>
            </a:pPr>
            <a:r>
              <a:rPr lang="cs-CZ" sz="1800" b="1" u="sng" smtClean="0">
                <a:solidFill>
                  <a:srgbClr val="FFFF66"/>
                </a:solidFill>
              </a:rPr>
              <a:t>Typografická estetická zásada zní „ne víc jak dvě písma na celý text“</a:t>
            </a:r>
            <a:r>
              <a:rPr lang="cs-CZ" sz="1800" b="1" smtClean="0">
                <a:solidFill>
                  <a:srgbClr val="FFFF66"/>
                </a:solidFill>
              </a:rPr>
              <a:t> </a:t>
            </a:r>
          </a:p>
        </p:txBody>
      </p:sp>
      <p:pic>
        <p:nvPicPr>
          <p:cNvPr id="21512" name="Picture 8" descr="images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 rot="900528">
            <a:off x="5662613" y="1403350"/>
            <a:ext cx="2176462" cy="2232025"/>
          </a:xfrm>
        </p:spPr>
      </p:pic>
      <p:pic>
        <p:nvPicPr>
          <p:cNvPr id="21513" name="Picture 9" descr="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 rot="20642405">
            <a:off x="5038725" y="4227513"/>
            <a:ext cx="2417763" cy="186213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cs-CZ" sz="3200" b="1" i="1" smtClean="0">
                <a:ln>
                  <a:noFill/>
                </a:ln>
                <a:effectLst/>
              </a:rPr>
              <a:t>                 Odstavec</a:t>
            </a:r>
          </a:p>
        </p:txBody>
      </p:sp>
      <p:sp>
        <p:nvSpPr>
          <p:cNvPr id="23559" name="Rectangle 7"/>
          <p:cNvSpPr>
            <a:spLocks noGrp="1"/>
          </p:cNvSpPr>
          <p:nvPr>
            <p:ph type="body" sz="half" idx="4294967295"/>
          </p:nvPr>
        </p:nvSpPr>
        <p:spPr>
          <a:xfrm>
            <a:off x="457200" y="4244975"/>
            <a:ext cx="8229600" cy="2209800"/>
          </a:xfrm>
        </p:spPr>
        <p:txBody>
          <a:bodyPr/>
          <a:lstStyle/>
          <a:p>
            <a:r>
              <a:rPr lang="cs-CZ" sz="1800" dirty="0" smtClean="0">
                <a:solidFill>
                  <a:schemeClr val="folHlink"/>
                </a:solidFill>
              </a:rPr>
              <a:t>odstavec slouží k vyznačení skupiny myšlenek </a:t>
            </a:r>
          </a:p>
          <a:p>
            <a:r>
              <a:rPr lang="cs-CZ" sz="1800" i="1" dirty="0" smtClean="0">
                <a:solidFill>
                  <a:srgbClr val="FF9933"/>
                </a:solidFill>
              </a:rPr>
              <a:t>                         </a:t>
            </a:r>
            <a:r>
              <a:rPr lang="cs-CZ" sz="1800" i="1" u="sng" dirty="0" smtClean="0">
                <a:solidFill>
                  <a:srgbClr val="FF9933"/>
                </a:solidFill>
              </a:rPr>
              <a:t>Zarovnání odstavců</a:t>
            </a:r>
          </a:p>
          <a:p>
            <a:r>
              <a:rPr lang="cs-CZ" sz="1800" dirty="0" smtClean="0">
                <a:solidFill>
                  <a:schemeClr val="folHlink"/>
                </a:solidFill>
              </a:rPr>
              <a:t>- text práce zarovnávat tzv. do bloku</a:t>
            </a:r>
          </a:p>
          <a:p>
            <a:r>
              <a:rPr lang="cs-CZ" sz="1800" dirty="0" smtClean="0">
                <a:solidFill>
                  <a:schemeClr val="folHlink"/>
                </a:solidFill>
              </a:rPr>
              <a:t>- seznam literatury zarovnávat nalevo</a:t>
            </a:r>
          </a:p>
          <a:p>
            <a:r>
              <a:rPr lang="cs-CZ" sz="1800" dirty="0" smtClean="0">
                <a:solidFill>
                  <a:schemeClr val="folHlink"/>
                </a:solidFill>
              </a:rPr>
              <a:t>- názvy sekcí, kapitol zarovnat doleva</a:t>
            </a:r>
          </a:p>
          <a:p>
            <a:r>
              <a:rPr lang="cs-CZ" sz="1800" dirty="0" smtClean="0">
                <a:solidFill>
                  <a:schemeClr val="folHlink"/>
                </a:solidFill>
              </a:rPr>
              <a:t>- název práce, autora zarovnat na střed</a:t>
            </a:r>
          </a:p>
          <a:p>
            <a:r>
              <a:rPr lang="cs-CZ" sz="1800" b="1" i="1" dirty="0" smtClean="0">
                <a:solidFill>
                  <a:srgbClr val="FF9933"/>
                </a:solidFill>
              </a:rPr>
              <a:t>                                    </a:t>
            </a:r>
            <a:r>
              <a:rPr lang="cs-CZ" sz="1800" i="1" u="sng" dirty="0" smtClean="0">
                <a:solidFill>
                  <a:srgbClr val="FF9933"/>
                </a:solidFill>
              </a:rPr>
              <a:t>Vázání odstavců </a:t>
            </a:r>
          </a:p>
          <a:p>
            <a:r>
              <a:rPr lang="cs-CZ" sz="1800" dirty="0" smtClean="0">
                <a:solidFill>
                  <a:schemeClr val="folHlink"/>
                </a:solidFill>
              </a:rPr>
              <a:t>Některé odstavce musí být svázány s následujícím odstavcem</a:t>
            </a:r>
            <a:r>
              <a:rPr lang="cs-CZ" sz="1800" dirty="0" smtClean="0"/>
              <a:t> </a:t>
            </a:r>
          </a:p>
        </p:txBody>
      </p:sp>
      <p:pic>
        <p:nvPicPr>
          <p:cNvPr id="23560" name="Picture 8" descr="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 rot="20941928">
            <a:off x="960761" y="1482639"/>
            <a:ext cx="2339864" cy="1547279"/>
          </a:xfrm>
        </p:spPr>
      </p:pic>
      <p:pic>
        <p:nvPicPr>
          <p:cNvPr id="23563" name="Picture 11" descr="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 rot="812033">
            <a:off x="6001424" y="1513175"/>
            <a:ext cx="2167719" cy="189606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cs-CZ" sz="3200" b="1" i="1" smtClean="0">
                <a:ln>
                  <a:noFill/>
                </a:ln>
                <a:effectLst/>
              </a:rPr>
              <a:t>                Záhlaví, zápatí</a:t>
            </a:r>
          </a:p>
        </p:txBody>
      </p:sp>
      <p:sp>
        <p:nvSpPr>
          <p:cNvPr id="25605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57200" y="1882775"/>
            <a:ext cx="8229600" cy="2209800"/>
          </a:xfrm>
        </p:spPr>
        <p:txBody>
          <a:bodyPr/>
          <a:lstStyle/>
          <a:p>
            <a:r>
              <a:rPr lang="cs-CZ" sz="2000" smtClean="0">
                <a:solidFill>
                  <a:srgbClr val="FF9933"/>
                </a:solidFill>
              </a:rPr>
              <a:t>Zápatí:</a:t>
            </a:r>
            <a:r>
              <a:rPr lang="cs-CZ" sz="2000" smtClean="0"/>
              <a:t>- </a:t>
            </a:r>
            <a:r>
              <a:rPr lang="cs-CZ" sz="2000" smtClean="0">
                <a:solidFill>
                  <a:schemeClr val="folHlink"/>
                </a:solidFill>
              </a:rPr>
              <a:t>obsahuje zpravidla stránkování arabskými číslicemi nejčastěji na středu</a:t>
            </a:r>
            <a:r>
              <a:rPr lang="cs-CZ" sz="2000" smtClean="0"/>
              <a:t> </a:t>
            </a:r>
          </a:p>
          <a:p>
            <a:r>
              <a:rPr lang="cs-CZ" sz="2000" smtClean="0">
                <a:solidFill>
                  <a:schemeClr val="folHlink"/>
                </a:solidFill>
              </a:rPr>
              <a:t>- na první straně písemné práce číslici zpravidla nezobrazujeme</a:t>
            </a:r>
          </a:p>
          <a:p>
            <a:endParaRPr lang="cs-CZ" sz="2000" smtClean="0">
              <a:solidFill>
                <a:schemeClr val="folHlink"/>
              </a:solidFill>
            </a:endParaRPr>
          </a:p>
          <a:p>
            <a:r>
              <a:rPr lang="cs-CZ" sz="2000" smtClean="0">
                <a:solidFill>
                  <a:srgbClr val="FF9933"/>
                </a:solidFill>
              </a:rPr>
              <a:t>Záhlaví:</a:t>
            </a:r>
            <a:r>
              <a:rPr lang="cs-CZ" sz="2000" smtClean="0"/>
              <a:t>- </a:t>
            </a:r>
            <a:r>
              <a:rPr lang="cs-CZ" sz="2000" smtClean="0">
                <a:solidFill>
                  <a:schemeClr val="folHlink"/>
                </a:solidFill>
              </a:rPr>
              <a:t>pokud je hlavička plněna, zpravidla do ní umísťujeme názvy kapitoly, příp. též autora</a:t>
            </a:r>
          </a:p>
        </p:txBody>
      </p:sp>
      <p:pic>
        <p:nvPicPr>
          <p:cNvPr id="25607" name="Picture 7" descr="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 rot="20551086">
            <a:off x="5724525" y="4167188"/>
            <a:ext cx="2665413" cy="269081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cs-CZ" sz="3200" b="1" i="1" smtClean="0">
                <a:ln>
                  <a:noFill/>
                </a:ln>
                <a:effectLst/>
              </a:rPr>
              <a:t>     Vyznačování v textu</a:t>
            </a:r>
          </a:p>
        </p:txBody>
      </p:sp>
      <p:sp>
        <p:nvSpPr>
          <p:cNvPr id="27651" name="Rectangle 3"/>
          <p:cNvSpPr>
            <a:spLocks noGrp="1"/>
          </p:cNvSpPr>
          <p:nvPr>
            <p:ph type="body" sz="half" idx="4294967295"/>
          </p:nvPr>
        </p:nvSpPr>
        <p:spPr>
          <a:xfrm>
            <a:off x="971550" y="1989138"/>
            <a:ext cx="4038600" cy="4572000"/>
          </a:xfrm>
        </p:spPr>
        <p:txBody>
          <a:bodyPr/>
          <a:lstStyle/>
          <a:p>
            <a:r>
              <a:rPr lang="cs-CZ" sz="2000" smtClean="0"/>
              <a:t>1. </a:t>
            </a:r>
            <a:r>
              <a:rPr lang="cs-CZ" sz="2000" smtClean="0">
                <a:solidFill>
                  <a:schemeClr val="folHlink"/>
                </a:solidFill>
              </a:rPr>
              <a:t>Pojmy vyznačujeme zásadně kurvízou</a:t>
            </a:r>
          </a:p>
          <a:p>
            <a:pPr>
              <a:buFont typeface="Wingdings 2" pitchFamily="18" charset="2"/>
              <a:buNone/>
            </a:pPr>
            <a:endParaRPr lang="cs-CZ" sz="2000" smtClean="0"/>
          </a:p>
          <a:p>
            <a:r>
              <a:rPr lang="cs-CZ" sz="2000" smtClean="0"/>
              <a:t>2. </a:t>
            </a:r>
            <a:r>
              <a:rPr lang="cs-CZ" sz="2000" smtClean="0">
                <a:solidFill>
                  <a:schemeClr val="folHlink"/>
                </a:solidFill>
              </a:rPr>
              <a:t>Podtržení a prostrkání by se nemělo pro vyznačování vůbec používat!</a:t>
            </a:r>
          </a:p>
          <a:p>
            <a:pPr>
              <a:buFont typeface="Wingdings 2" pitchFamily="18" charset="2"/>
              <a:buNone/>
            </a:pPr>
            <a:r>
              <a:rPr lang="cs-CZ" sz="2000" smtClean="0"/>
              <a:t> </a:t>
            </a:r>
          </a:p>
          <a:p>
            <a:r>
              <a:rPr lang="cs-CZ" sz="2000" smtClean="0"/>
              <a:t>3. </a:t>
            </a:r>
            <a:r>
              <a:rPr lang="cs-CZ" sz="2000" smtClean="0">
                <a:solidFill>
                  <a:schemeClr val="folHlink"/>
                </a:solidFill>
              </a:rPr>
              <a:t>Nikdy nevyznačujeme jiným druhem písma! </a:t>
            </a:r>
          </a:p>
          <a:p>
            <a:endParaRPr lang="cs-CZ" sz="2000" smtClean="0">
              <a:solidFill>
                <a:schemeClr val="folHlink"/>
              </a:solidFill>
            </a:endParaRPr>
          </a:p>
          <a:p>
            <a:endParaRPr lang="cs-CZ" sz="2000" smtClean="0">
              <a:solidFill>
                <a:schemeClr val="folHlink"/>
              </a:solidFill>
            </a:endParaRPr>
          </a:p>
          <a:p>
            <a:endParaRPr lang="cs-CZ" sz="2000" smtClean="0">
              <a:solidFill>
                <a:schemeClr val="folHlink"/>
              </a:solidFill>
            </a:endParaRPr>
          </a:p>
        </p:txBody>
      </p:sp>
      <p:pic>
        <p:nvPicPr>
          <p:cNvPr id="27654" name="Picture 6" descr="9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364163" y="2565400"/>
            <a:ext cx="3311525" cy="238283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cs-CZ" sz="3200" b="1" i="1" smtClean="0">
                <a:ln>
                  <a:noFill/>
                </a:ln>
                <a:effectLst/>
              </a:rPr>
              <a:t>Co za všech okolností dodržovat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68313" y="1844675"/>
            <a:ext cx="4038600" cy="4572000"/>
          </a:xfrm>
        </p:spPr>
        <p:txBody>
          <a:bodyPr/>
          <a:lstStyle/>
          <a:p>
            <a:r>
              <a:rPr lang="cs-CZ" sz="2000" smtClean="0">
                <a:solidFill>
                  <a:schemeClr val="folHlink"/>
                </a:solidFill>
              </a:rPr>
              <a:t>-neukončovat řádky ručně </a:t>
            </a:r>
          </a:p>
          <a:p>
            <a:r>
              <a:rPr lang="cs-CZ" sz="2000" smtClean="0">
                <a:solidFill>
                  <a:schemeClr val="folHlink"/>
                </a:solidFill>
              </a:rPr>
              <a:t>- předčasné ukončení stránky Ctrl + Enter</a:t>
            </a:r>
          </a:p>
          <a:p>
            <a:r>
              <a:rPr lang="cs-CZ" sz="2000" smtClean="0">
                <a:solidFill>
                  <a:schemeClr val="folHlink"/>
                </a:solidFill>
              </a:rPr>
              <a:t>-</a:t>
            </a:r>
            <a:r>
              <a:rPr lang="cs-CZ" sz="2000" smtClean="0"/>
              <a:t> </a:t>
            </a:r>
            <a:r>
              <a:rPr lang="cs-CZ" sz="2000" smtClean="0">
                <a:solidFill>
                  <a:schemeClr val="folHlink"/>
                </a:solidFill>
              </a:rPr>
              <a:t>omezit používání prázdných odstavců</a:t>
            </a:r>
            <a:r>
              <a:rPr lang="cs-CZ" sz="2000" smtClean="0"/>
              <a:t> </a:t>
            </a:r>
          </a:p>
          <a:p>
            <a:r>
              <a:rPr lang="cs-CZ" sz="2000" smtClean="0">
                <a:solidFill>
                  <a:schemeClr val="folHlink"/>
                </a:solidFill>
              </a:rPr>
              <a:t>- mezeru mezi slovy </a:t>
            </a:r>
          </a:p>
          <a:p>
            <a:endParaRPr lang="cs-CZ" sz="2000" smtClean="0">
              <a:solidFill>
                <a:schemeClr val="folHlink"/>
              </a:solidFill>
            </a:endParaRPr>
          </a:p>
          <a:p>
            <a:r>
              <a:rPr lang="cs-CZ" sz="2000" smtClean="0">
                <a:solidFill>
                  <a:schemeClr val="folHlink"/>
                </a:solidFill>
              </a:rPr>
              <a:t>- používat styly</a:t>
            </a:r>
          </a:p>
          <a:p>
            <a:endParaRPr lang="cs-CZ" sz="2000" smtClean="0">
              <a:solidFill>
                <a:schemeClr val="folHlink"/>
              </a:solidFill>
            </a:endParaRPr>
          </a:p>
          <a:p>
            <a:r>
              <a:rPr lang="cs-CZ" sz="2000" smtClean="0">
                <a:solidFill>
                  <a:schemeClr val="folHlink"/>
                </a:solidFill>
              </a:rPr>
              <a:t> pozor na osamocené řádky</a:t>
            </a:r>
            <a:r>
              <a:rPr lang="cs-CZ" sz="1400" smtClean="0">
                <a:solidFill>
                  <a:schemeClr val="folHlink"/>
                </a:solidFill>
              </a:rPr>
              <a:t> </a:t>
            </a:r>
          </a:p>
        </p:txBody>
      </p:sp>
      <p:pic>
        <p:nvPicPr>
          <p:cNvPr id="29701" name="Picture 5" descr="images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 rot="324860">
            <a:off x="6100763" y="2997200"/>
            <a:ext cx="1350962" cy="19478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cs-CZ" sz="3200" b="1" i="1" dirty="0" smtClean="0">
                <a:ln>
                  <a:noFill/>
                </a:ln>
                <a:effectLst/>
              </a:rPr>
              <a:t>           Pevná mezera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sz="half" idx="4294967295"/>
          </p:nvPr>
        </p:nvSpPr>
        <p:spPr>
          <a:xfrm>
            <a:off x="457200" y="4244975"/>
            <a:ext cx="8229600" cy="2209800"/>
          </a:xfrm>
        </p:spPr>
        <p:txBody>
          <a:bodyPr/>
          <a:lstStyle/>
          <a:p>
            <a:r>
              <a:rPr lang="cs-CZ" sz="2000" dirty="0" smtClean="0">
                <a:solidFill>
                  <a:schemeClr val="folHlink"/>
                </a:solidFill>
              </a:rPr>
              <a:t>Pevná mezera je znak, který způsobí to, že text před i za mezerou je chápán jako jedno slovo. </a:t>
            </a:r>
          </a:p>
          <a:p>
            <a:r>
              <a:rPr lang="cs-CZ" sz="2000" dirty="0" smtClean="0">
                <a:solidFill>
                  <a:schemeClr val="folHlink"/>
                </a:solidFill>
              </a:rPr>
              <a:t>Vkládá se do číselných údajů, např. 1 000 </a:t>
            </a:r>
            <a:r>
              <a:rPr lang="cs-CZ" sz="2000" dirty="0" err="1" smtClean="0">
                <a:solidFill>
                  <a:schemeClr val="folHlink"/>
                </a:solidFill>
              </a:rPr>
              <a:t>000.</a:t>
            </a:r>
            <a:endParaRPr lang="cs-CZ" sz="2000" dirty="0" smtClean="0">
              <a:solidFill>
                <a:schemeClr val="folHlink"/>
              </a:solidFill>
            </a:endParaRPr>
          </a:p>
          <a:p>
            <a:r>
              <a:rPr lang="cs-CZ" sz="2000" dirty="0" smtClean="0">
                <a:solidFill>
                  <a:schemeClr val="folHlink"/>
                </a:solidFill>
              </a:rPr>
              <a:t>Umístěte ji mezi zkratku a číselnou hodnotu, např. 100 Kč,</a:t>
            </a:r>
          </a:p>
          <a:p>
            <a:r>
              <a:rPr lang="cs-CZ" sz="2000" dirty="0" smtClean="0">
                <a:solidFill>
                  <a:schemeClr val="folHlink"/>
                </a:solidFill>
              </a:rPr>
              <a:t>Mezi dny měsíce a roky data vložte také pevnou mezeru, např. 21. listopadu 2003,</a:t>
            </a:r>
          </a:p>
          <a:p>
            <a:r>
              <a:rPr lang="cs-CZ" sz="2000" dirty="0" smtClean="0">
                <a:solidFill>
                  <a:schemeClr val="folHlink"/>
                </a:solidFill>
              </a:rPr>
              <a:t>A další </a:t>
            </a:r>
          </a:p>
        </p:txBody>
      </p:sp>
      <p:pic>
        <p:nvPicPr>
          <p:cNvPr id="31749" name="Picture 5" descr="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590925" y="2343150"/>
            <a:ext cx="1773238" cy="12874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cs-CZ" sz="3200" b="1" i="1" smtClean="0">
                <a:ln>
                  <a:noFill/>
                </a:ln>
                <a:effectLst/>
              </a:rPr>
              <a:t>             Dělení slov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cs-CZ" sz="2400" dirty="0" smtClean="0">
                <a:solidFill>
                  <a:schemeClr val="folHlink"/>
                </a:solidFill>
              </a:rPr>
              <a:t>Dělení slov necháváme vždy na editoru</a:t>
            </a:r>
            <a:r>
              <a:rPr lang="cs-CZ" sz="2400" dirty="0" smtClean="0"/>
              <a:t> </a:t>
            </a:r>
          </a:p>
          <a:p>
            <a:endParaRPr lang="cs-CZ" sz="2400" dirty="0" smtClean="0"/>
          </a:p>
          <a:p>
            <a:endParaRPr lang="cs-CZ" sz="2400" dirty="0" smtClean="0">
              <a:solidFill>
                <a:schemeClr val="folHlink"/>
              </a:solidFill>
            </a:endParaRPr>
          </a:p>
          <a:p>
            <a:endParaRPr lang="cs-CZ" sz="2400" dirty="0" smtClean="0">
              <a:solidFill>
                <a:schemeClr val="folHlink"/>
              </a:solidFill>
            </a:endParaRPr>
          </a:p>
          <a:p>
            <a:r>
              <a:rPr lang="cs-CZ" sz="2400" dirty="0" smtClean="0">
                <a:solidFill>
                  <a:schemeClr val="folHlink"/>
                </a:solidFill>
              </a:rPr>
              <a:t>Dělením nesmí vzniknout slovo nežádoucího významu </a:t>
            </a:r>
          </a:p>
          <a:p>
            <a:pPr>
              <a:buFont typeface="Wingdings 2" pitchFamily="18" charset="2"/>
              <a:buNone/>
            </a:pPr>
            <a:r>
              <a:rPr lang="cs-CZ" sz="2400" dirty="0" smtClean="0">
                <a:solidFill>
                  <a:schemeClr val="folHlink"/>
                </a:solidFill>
              </a:rPr>
              <a:t>(</a:t>
            </a:r>
            <a:r>
              <a:rPr lang="cs-CZ" sz="2400" dirty="0" err="1" smtClean="0">
                <a:solidFill>
                  <a:schemeClr val="folHlink"/>
                </a:solidFill>
              </a:rPr>
              <a:t>kni</a:t>
            </a:r>
            <a:r>
              <a:rPr lang="cs-CZ" sz="2400" dirty="0" smtClean="0">
                <a:solidFill>
                  <a:schemeClr val="folHlink"/>
                </a:solidFill>
              </a:rPr>
              <a:t>-hovna ) 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cs-CZ" sz="3200" b="1" i="1" smtClean="0">
                <a:ln>
                  <a:noFill/>
                </a:ln>
                <a:effectLst/>
              </a:rPr>
              <a:t>Umístění titulků a obrázků na stránce, členění dokumentu</a:t>
            </a:r>
          </a:p>
        </p:txBody>
      </p:sp>
      <p:sp>
        <p:nvSpPr>
          <p:cNvPr id="34819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cs-CZ" sz="2000" dirty="0" smtClean="0">
                <a:solidFill>
                  <a:schemeClr val="folHlink"/>
                </a:solidFill>
              </a:rPr>
              <a:t>1-spodní řádek nejkratší</a:t>
            </a:r>
          </a:p>
          <a:p>
            <a:r>
              <a:rPr lang="cs-CZ" sz="2000" dirty="0" smtClean="0">
                <a:solidFill>
                  <a:schemeClr val="folHlink"/>
                </a:solidFill>
              </a:rPr>
              <a:t>2-dominantní prvek-uprostřed</a:t>
            </a:r>
          </a:p>
          <a:p>
            <a:r>
              <a:rPr lang="cs-CZ" sz="2000" dirty="0" smtClean="0">
                <a:solidFill>
                  <a:schemeClr val="folHlink"/>
                </a:solidFill>
              </a:rPr>
              <a:t>3-obrázky,nadpisy-optický střed</a:t>
            </a:r>
          </a:p>
          <a:p>
            <a:r>
              <a:rPr lang="cs-CZ" sz="2000" dirty="0" smtClean="0">
                <a:solidFill>
                  <a:schemeClr val="folHlink"/>
                </a:solidFill>
              </a:rPr>
              <a:t>4-víc obrázků-okraje na lince</a:t>
            </a:r>
          </a:p>
          <a:p>
            <a:r>
              <a:rPr lang="cs-CZ" sz="2000" dirty="0" smtClean="0">
                <a:solidFill>
                  <a:schemeClr val="folHlink"/>
                </a:solidFill>
              </a:rPr>
              <a:t>5-popisy obrazů-kurzíva</a:t>
            </a:r>
          </a:p>
          <a:p>
            <a:r>
              <a:rPr lang="cs-CZ" sz="2000" dirty="0" smtClean="0">
                <a:solidFill>
                  <a:schemeClr val="folHlink"/>
                </a:solidFill>
              </a:rPr>
              <a:t>6-dlouhý text-vlastní struktura</a:t>
            </a:r>
          </a:p>
          <a:p>
            <a:pPr>
              <a:buNone/>
            </a:pPr>
            <a:r>
              <a:rPr lang="cs-CZ" sz="2000" dirty="0" smtClean="0">
                <a:solidFill>
                  <a:schemeClr val="folHlink"/>
                </a:solidFill>
              </a:rPr>
              <a:t>       dělí se 12 </a:t>
            </a:r>
            <a:r>
              <a:rPr lang="cs-CZ" sz="2000" smtClean="0">
                <a:solidFill>
                  <a:schemeClr val="folHlink"/>
                </a:solidFill>
              </a:rPr>
              <a:t>dalších pravidel</a:t>
            </a:r>
          </a:p>
          <a:p>
            <a:pPr>
              <a:buNone/>
            </a:pPr>
            <a:endParaRPr lang="cs-CZ" sz="2000" dirty="0" smtClean="0">
              <a:solidFill>
                <a:schemeClr val="folHlink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alent">
  <a:themeElements>
    <a:clrScheme name="Vlastní 2">
      <a:dk1>
        <a:srgbClr val="4E003F"/>
      </a:dk1>
      <a:lt1>
        <a:srgbClr val="FF87BA"/>
      </a:lt1>
      <a:dk2>
        <a:srgbClr val="4E005F"/>
      </a:dk2>
      <a:lt2>
        <a:srgbClr val="D519FF"/>
      </a:lt2>
      <a:accent1>
        <a:srgbClr val="FF5597"/>
      </a:accent1>
      <a:accent2>
        <a:srgbClr val="D519FF"/>
      </a:accent2>
      <a:accent3>
        <a:srgbClr val="F1B2FF"/>
      </a:accent3>
      <a:accent4>
        <a:srgbClr val="FF71E4"/>
      </a:accent4>
      <a:accent5>
        <a:srgbClr val="9C007F"/>
      </a:accent5>
      <a:accent6>
        <a:srgbClr val="FF2AD7"/>
      </a:accent6>
      <a:hlink>
        <a:srgbClr val="FFFFFF"/>
      </a:hlink>
      <a:folHlink>
        <a:srgbClr val="73D6FD"/>
      </a:folHlink>
    </a:clrScheme>
    <a:fontScheme name="Talent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Původ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</TotalTime>
  <Words>376</Words>
  <Application>Microsoft Office PowerPoint</Application>
  <PresentationFormat>Předvádění na obrazovce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Talent</vt:lpstr>
      <vt:lpstr>Estetická a typografická  pravidla </vt:lpstr>
      <vt:lpstr>Používání a kombinování písem</vt:lpstr>
      <vt:lpstr>                 Odstavec</vt:lpstr>
      <vt:lpstr>                Záhlaví, zápatí</vt:lpstr>
      <vt:lpstr>     Vyznačování v textu</vt:lpstr>
      <vt:lpstr>Co za všech okolností dodržovat</vt:lpstr>
      <vt:lpstr>           Pevná mezera</vt:lpstr>
      <vt:lpstr>             Dělení slov</vt:lpstr>
      <vt:lpstr>Umístění titulků a obrázků na stránce, členění dokumentu</vt:lpstr>
      <vt:lpstr>A NAKONEC KVÍÍÍZ     </vt:lpstr>
      <vt:lpstr>           KONEC!!!!!</vt:lpstr>
    </vt:vector>
  </TitlesOfParts>
  <Company>Biskupské gymnázium Bohuslava Balbína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Estetická a typografická  pravidla </dc:title>
  <dc:creator>s-nhorka</dc:creator>
  <cp:lastModifiedBy>s-nhorka</cp:lastModifiedBy>
  <cp:revision>7</cp:revision>
  <dcterms:created xsi:type="dcterms:W3CDTF">2012-11-01T09:30:33Z</dcterms:created>
  <dcterms:modified xsi:type="dcterms:W3CDTF">2012-11-15T09:01:15Z</dcterms:modified>
</cp:coreProperties>
</file>